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Lst>
  <p:notesMasterIdLst>
    <p:notesMasterId r:id="rId35"/>
  </p:notesMasterIdLst>
  <p:sldIdLst>
    <p:sldId id="377" r:id="rId3"/>
    <p:sldId id="378" r:id="rId4"/>
    <p:sldId id="290" r:id="rId5"/>
    <p:sldId id="319" r:id="rId6"/>
    <p:sldId id="291" r:id="rId7"/>
    <p:sldId id="292" r:id="rId8"/>
    <p:sldId id="293" r:id="rId9"/>
    <p:sldId id="379" r:id="rId10"/>
    <p:sldId id="295" r:id="rId11"/>
    <p:sldId id="296" r:id="rId12"/>
    <p:sldId id="297" r:id="rId13"/>
    <p:sldId id="300" r:id="rId14"/>
    <p:sldId id="301" r:id="rId15"/>
    <p:sldId id="380" r:id="rId16"/>
    <p:sldId id="302" r:id="rId17"/>
    <p:sldId id="326" r:id="rId18"/>
    <p:sldId id="304" r:id="rId19"/>
    <p:sldId id="305" r:id="rId20"/>
    <p:sldId id="382" r:id="rId21"/>
    <p:sldId id="308" r:id="rId22"/>
    <p:sldId id="315" r:id="rId23"/>
    <p:sldId id="383" r:id="rId24"/>
    <p:sldId id="384" r:id="rId25"/>
    <p:sldId id="385" r:id="rId26"/>
    <p:sldId id="311" r:id="rId27"/>
    <p:sldId id="314" r:id="rId28"/>
    <p:sldId id="312" r:id="rId29"/>
    <p:sldId id="320" r:id="rId30"/>
    <p:sldId id="386" r:id="rId31"/>
    <p:sldId id="318" r:id="rId32"/>
    <p:sldId id="375" r:id="rId33"/>
    <p:sldId id="286" r:id="rId34"/>
  </p:sldIdLst>
  <p:sldSz cx="9144000" cy="5143500" type="screen16x9"/>
  <p:notesSz cx="6858000" cy="9144000"/>
  <p:defaultTextStyle>
    <a:defPPr>
      <a:defRPr lang="zh-CN"/>
    </a:defPPr>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66FFFF"/>
    <a:srgbClr val="33CC33"/>
    <a:srgbClr val="008000"/>
    <a:srgbClr val="66FF66"/>
    <a:srgbClr val="99FF99"/>
    <a:srgbClr val="66FF99"/>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22"/>
    <p:restoredTop sz="94660"/>
  </p:normalViewPr>
  <p:slideViewPr>
    <p:cSldViewPr showGuides="1">
      <p:cViewPr>
        <p:scale>
          <a:sx n="110" d="100"/>
          <a:sy n="110" d="100"/>
        </p:scale>
        <p:origin x="-1158" y="-552"/>
      </p:cViewPr>
      <p:guideLst>
        <p:guide orient="horz" pos="1665"/>
        <p:guide pos="2862"/>
      </p:guideLst>
    </p:cSldViewPr>
  </p:slideViewPr>
  <p:notesTextViewPr>
    <p:cViewPr>
      <p:scale>
        <a:sx n="1" d="1"/>
        <a:sy n="1" d="1"/>
      </p:scale>
      <p:origin x="0" y="0"/>
    </p:cViewPr>
  </p:notesTextViewPr>
  <p:sorterViewPr showFormatting="0">
    <p:cViewPr>
      <p:scale>
        <a:sx n="60" d="100"/>
        <a:sy n="60" d="100"/>
      </p:scale>
      <p:origin x="0" y="0"/>
    </p:cViewPr>
  </p:sorter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0" hangingPunct="0">
              <a:buFont typeface="Arial" panose="020B0604020202020204" pitchFamily="34" charset="0"/>
              <a:buNone/>
              <a:defRPr sz="1200">
                <a:cs typeface="+mn-cs"/>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Rectangle 3"/>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0" hangingPunct="0">
              <a:buFont typeface="Arial" panose="020B0604020202020204" pitchFamily="34" charset="0"/>
              <a:buNone/>
              <a:defRPr sz="1200">
                <a:cs typeface="+mn-cs"/>
              </a:defRPr>
            </a:lvl1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5060" name="Rectangle 4"/>
          <p:cNvSpPr>
            <a:spLocks noGrp="1" noRot="1" noChangeAspect="1" noTextEdit="1"/>
          </p:cNvSpPr>
          <p:nvPr>
            <p:ph type="sldImg" idx="2"/>
          </p:nvPr>
        </p:nvSpPr>
        <p:spPr>
          <a:xfrm>
            <a:off x="381000" y="685800"/>
            <a:ext cx="6096000" cy="3429000"/>
          </a:xfrm>
          <a:prstGeom prst="rect">
            <a:avLst/>
          </a:prstGeom>
          <a:noFill/>
          <a:ln w="9525">
            <a:noFill/>
          </a:ln>
        </p:spPr>
      </p:sp>
      <p:sp>
        <p:nvSpPr>
          <p:cNvPr id="45061" name="Rectangle 5"/>
          <p:cNvSpPr>
            <a:spLocks noGrp="1" noRot="1" noChangeAspect="1" noTextEdit="1"/>
          </p:cNvSpPr>
          <p:nvPr/>
        </p:nvSpPr>
        <p:spPr>
          <a:xfrm>
            <a:off x="685800" y="4343400"/>
            <a:ext cx="5486400" cy="4114800"/>
          </a:xfrm>
          <a:prstGeom prst="rect">
            <a:avLst/>
          </a:prstGeom>
          <a:noFill/>
          <a:ln w="9525">
            <a:noFill/>
          </a:ln>
        </p:spPr>
        <p:txBody>
          <a:bodyPr/>
          <a:lstStyle/>
          <a:p>
            <a:endParaRPr lang="zh-CN" altLang="en-US"/>
          </a:p>
        </p:txBody>
      </p:sp>
      <p:sp>
        <p:nvSpPr>
          <p:cNvPr id="2054" name="Rectangle 6"/>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0" hangingPunct="0">
              <a:buFont typeface="Arial" panose="020B0604020202020204" pitchFamily="34" charset="0"/>
              <a:buNone/>
              <a:defRPr sz="1200">
                <a:cs typeface="+mn-cs"/>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Rectangle 7"/>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p>
            <a:pPr lvl="0" algn="r">
              <a:buChar char="•"/>
            </a:pPr>
            <a:fld id="{9A0DB2DC-4C9A-4742-B13C-FB6460FD3503}" type="slidenum">
              <a:rPr lang="en-US" altLang="zh-CN" dirty="0"/>
              <a:t>‹#›</a:t>
            </a:fld>
            <a:endParaRPr lang="en-US" altLang="zh-CN" sz="1200" dirty="0"/>
          </a:p>
        </p:txBody>
      </p:sp>
    </p:spTree>
    <p:extLst>
      <p:ext uri="{BB962C8B-B14F-4D97-AF65-F5344CB8AC3E}">
        <p14:creationId xmlns:p14="http://schemas.microsoft.com/office/powerpoint/2010/main" val="2770526169"/>
      </p:ext>
    </p:extLst>
  </p:cSld>
  <p:clrMap bg1="dk2" tx1="lt1" bg2="dk1" tx2="lt2" accent1="accent1" accent2="accent2" accent3="accent3" accent4="accent4" accent5="accent5" accent6="accent6" hlink="hlink" folHlink="folHlink"/>
  <p:hf sldNum="0" hdr="0" ftr="0" dt="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defTabSz="0"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a:ln/>
        </p:spPr>
      </p:sp>
      <p:sp>
        <p:nvSpPr>
          <p:cNvPr id="46083" name="备注占位符 2"/>
          <p:cNvSpPr>
            <a:spLocks noGrp="1"/>
          </p:cNvSpPr>
          <p:nvPr>
            <p:ph type="body" idx="1"/>
          </p:nvPr>
        </p:nvSpPr>
        <p:spPr>
          <a:xfrm>
            <a:off x="685800" y="4343400"/>
            <a:ext cx="5486400" cy="4114800"/>
          </a:xfrm>
          <a:prstGeom prst="rect">
            <a:avLst/>
          </a:prstGeom>
          <a:noFill/>
          <a:ln w="9525">
            <a:noFill/>
          </a:ln>
        </p:spPr>
        <p:txBody>
          <a:bodyPr/>
          <a:lstStyle/>
          <a:p>
            <a:pPr lvl="0"/>
            <a:endParaRPr lang="zh-CN" altLang="en-US" dirty="0"/>
          </a:p>
        </p:txBody>
      </p:sp>
      <p:sp>
        <p:nvSpPr>
          <p:cNvPr id="46084"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a:buChar char="•"/>
            </a:pPr>
            <a:fld id="{9A0DB2DC-4C9A-4742-B13C-FB6460FD3503}" type="slidenum">
              <a:rPr lang="zh-CN" altLang="en-US" dirty="0">
                <a:solidFill>
                  <a:srgbClr val="000000"/>
                </a:solidFill>
              </a:rPr>
              <a:t>1</a:t>
            </a:fld>
            <a:endParaRPr lang="zh-CN" altLang="en-US" dirty="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747837" y="5524500"/>
            <a:ext cx="6318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lvl1pPr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defTabSz="6838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6838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6838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6838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683895" rtl="0" eaLnBrk="1" fontAlgn="base" latinLnBrk="0" hangingPunct="1">
              <a:lnSpc>
                <a:spcPct val="100000"/>
              </a:lnSpc>
              <a:spcBef>
                <a:spcPct val="0"/>
              </a:spcBef>
              <a:spcAft>
                <a:spcPct val="0"/>
              </a:spcAft>
              <a:buClrTx/>
              <a:buSzTx/>
              <a:buFontTx/>
              <a:buNone/>
              <a:defRPr/>
            </a:pPr>
            <a:r>
              <a:rPr kumimoji="0" lang="en-US" altLang="zh-CN" sz="1300" b="0" i="0" u="none" strike="noStrike" kern="1200" cap="none" spc="0" normalizeH="0" baseline="0" noProof="0" smtClean="0">
                <a:ln>
                  <a:noFill/>
                </a:ln>
                <a:solidFill>
                  <a:srgbClr val="FFFFFF"/>
                </a:solidFill>
                <a:effectLst/>
                <a:uLnTx/>
                <a:uFillTx/>
                <a:latin typeface="Century Gothic" pitchFamily="34" charset="0"/>
                <a:ea typeface="微软雅黑" panose="020B0503020204020204" pitchFamily="34" charset="-122"/>
                <a:cs typeface="+mn-cs"/>
              </a:rPr>
              <a:t>home</a:t>
            </a:r>
            <a:endParaRPr kumimoji="0" lang="zh-CN" altLang="en-US" sz="1300" b="0" i="0" u="none" strike="noStrike" kern="1200" cap="none" spc="0" normalizeH="0" baseline="0" noProof="0" smtClean="0">
              <a:ln>
                <a:noFill/>
              </a:ln>
              <a:solidFill>
                <a:srgbClr val="FFFFFF"/>
              </a:solidFill>
              <a:effectLst/>
              <a:uLnTx/>
              <a:uFillTx/>
              <a:latin typeface="Century Gothic" pitchFamily="34" charset="0"/>
              <a:ea typeface="微软雅黑" panose="020B0503020204020204" pitchFamily="34" charset="-122"/>
              <a:cs typeface="+mn-cs"/>
            </a:endParaRPr>
          </a:p>
        </p:txBody>
      </p:sp>
      <p:sp>
        <p:nvSpPr>
          <p:cNvPr id="3" name="loading_white"/>
          <p:cNvSpPr/>
          <p:nvPr/>
        </p:nvSpPr>
        <p:spPr>
          <a:xfrm>
            <a:off x="3697288" y="2538413"/>
            <a:ext cx="1749425" cy="66675"/>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4" name="loading_green"/>
          <p:cNvSpPr/>
          <p:nvPr/>
        </p:nvSpPr>
        <p:spPr>
          <a:xfrm>
            <a:off x="3697288" y="2538413"/>
            <a:ext cx="1749425" cy="66675"/>
          </a:xfrm>
          <a:prstGeom prst="rect">
            <a:avLst/>
          </a:prstGeom>
          <a:solidFill>
            <a:srgbClr val="8EC83E"/>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5" name="loading_text"/>
          <p:cNvSpPr txBox="1">
            <a:spLocks noChangeArrowheads="1"/>
          </p:cNvSpPr>
          <p:nvPr/>
        </p:nvSpPr>
        <p:spPr bwMode="auto">
          <a:xfrm>
            <a:off x="3697288" y="2276475"/>
            <a:ext cx="17494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defTabSz="683895" eaLnBrk="0" hangingPunct="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defTabSz="6838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6838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6838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6838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683895" rtl="0" eaLnBrk="1" fontAlgn="base" latinLnBrk="0" hangingPunct="1">
              <a:lnSpc>
                <a:spcPct val="100000"/>
              </a:lnSpc>
              <a:spcBef>
                <a:spcPct val="0"/>
              </a:spcBef>
              <a:spcAft>
                <a:spcPct val="0"/>
              </a:spcAft>
              <a:buClrTx/>
              <a:buSzTx/>
              <a:buFontTx/>
              <a:buNone/>
              <a:defRPr/>
            </a:pPr>
            <a:r>
              <a:rPr kumimoji="0" lang="en-US" altLang="zh-CN" sz="1000" b="0" i="0" u="none" strike="noStrike" kern="1200" cap="none" spc="0" normalizeH="0" baseline="0" noProof="0" smtClean="0">
                <a:ln>
                  <a:noFill/>
                </a:ln>
                <a:solidFill>
                  <a:srgbClr val="30B9EC"/>
                </a:solidFill>
                <a:effectLst/>
                <a:uLnTx/>
                <a:uFillTx/>
                <a:latin typeface="Arial" panose="020B0604020202020204" pitchFamily="34" charset="0"/>
                <a:ea typeface="微软雅黑" panose="020B0503020204020204" pitchFamily="34" charset="-122"/>
                <a:cs typeface="+mn-cs"/>
              </a:rPr>
              <a:t>Loading …</a:t>
            </a:r>
            <a:endParaRPr kumimoji="0" lang="zh-CN" altLang="en-US" sz="1000" b="0" i="0" u="none" strike="noStrike" kern="1200" cap="none" spc="0" normalizeH="0" baseline="0" noProof="0" smtClean="0">
              <a:ln>
                <a:noFill/>
              </a:ln>
              <a:solidFill>
                <a:srgbClr val="30B9EC"/>
              </a:solidFill>
              <a:effectLst/>
              <a:uLnTx/>
              <a:uFillTx/>
              <a:latin typeface="Arial" panose="020B0604020202020204" pitchFamily="34" charset="0"/>
              <a:ea typeface="微软雅黑" panose="020B0503020204020204" pitchFamily="34" charset="-122"/>
              <a:cs typeface="+mn-cs"/>
            </a:endParaRPr>
          </a:p>
        </p:txBody>
      </p:sp>
      <p:sp>
        <p:nvSpPr>
          <p:cNvPr id="6" name="椭圆 5"/>
          <p:cNvSpPr/>
          <p:nvPr/>
        </p:nvSpPr>
        <p:spPr>
          <a:xfrm>
            <a:off x="3087688" y="2305050"/>
            <a:ext cx="531813" cy="533400"/>
          </a:xfrm>
          <a:prstGeom prst="ellipse">
            <a:avLst/>
          </a:prstGeom>
          <a:solidFill>
            <a:srgbClr val="00AA8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7" name="椭圆 6"/>
          <p:cNvSpPr/>
          <p:nvPr/>
        </p:nvSpPr>
        <p:spPr>
          <a:xfrm>
            <a:off x="3697288" y="2305050"/>
            <a:ext cx="531813" cy="5334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8" name="椭圆 7"/>
          <p:cNvSpPr/>
          <p:nvPr/>
        </p:nvSpPr>
        <p:spPr>
          <a:xfrm>
            <a:off x="4305300" y="2305050"/>
            <a:ext cx="533400" cy="533400"/>
          </a:xfrm>
          <a:prstGeom prst="ellipse">
            <a:avLst/>
          </a:prstGeom>
          <a:solidFill>
            <a:srgbClr val="EB475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9" name="椭圆 8"/>
          <p:cNvSpPr/>
          <p:nvPr/>
        </p:nvSpPr>
        <p:spPr>
          <a:xfrm>
            <a:off x="4914900" y="2305050"/>
            <a:ext cx="531813" cy="533400"/>
          </a:xfrm>
          <a:prstGeom prst="ellipse">
            <a:avLst/>
          </a:prstGeom>
          <a:solidFill>
            <a:srgbClr val="8EC83E"/>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10" name="椭圆 9"/>
          <p:cNvSpPr/>
          <p:nvPr/>
        </p:nvSpPr>
        <p:spPr>
          <a:xfrm>
            <a:off x="5524500" y="2305050"/>
            <a:ext cx="531813" cy="533400"/>
          </a:xfrm>
          <a:prstGeom prst="ellipse">
            <a:avLst/>
          </a:prstGeom>
          <a:solidFill>
            <a:srgbClr val="30B9E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11" name="mask"/>
          <p:cNvSpPr/>
          <p:nvPr/>
        </p:nvSpPr>
        <p:spPr>
          <a:xfrm>
            <a:off x="0" y="0"/>
            <a:ext cx="9144000" cy="5143500"/>
          </a:xfrm>
          <a:prstGeom prst="rect">
            <a:avLst/>
          </a:prstGeom>
          <a:pattFill prst="shingle">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12" name="圆角矩形 11"/>
          <p:cNvSpPr/>
          <p:nvPr/>
        </p:nvSpPr>
        <p:spPr>
          <a:xfrm>
            <a:off x="723900" y="161925"/>
            <a:ext cx="647700" cy="647700"/>
          </a:xfrm>
          <a:prstGeom prst="roundRect">
            <a:avLst/>
          </a:prstGeom>
          <a:solidFill>
            <a:srgbClr val="EB475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r>
              <a:rPr kumimoji="0" lang="en-US" altLang="zh-CN" sz="1300" b="0" i="0" u="none" strike="noStrike" kern="1200" cap="none" spc="0" normalizeH="0" baseline="0" noProof="0" dirty="0">
                <a:ln>
                  <a:noFill/>
                </a:ln>
                <a:solidFill>
                  <a:srgbClr val="FFFFFF"/>
                </a:solidFill>
                <a:effectLst/>
                <a:uLnTx/>
                <a:uFillTx/>
                <a:latin typeface="+mn-lt"/>
                <a:ea typeface="+mn-ea"/>
                <a:cs typeface="+mn-cs"/>
              </a:rPr>
              <a:t> </a:t>
            </a:r>
            <a:endParaRPr kumimoji="0" lang="zh-CN" altLang="en-US" sz="1300" b="0" i="0" u="none" strike="noStrike" kern="1200" cap="none" spc="0" normalizeH="0" baseline="0" noProof="0" dirty="0">
              <a:ln>
                <a:noFill/>
              </a:ln>
              <a:solidFill>
                <a:srgbClr val="FFFFFF"/>
              </a:solidFill>
              <a:effectLst/>
              <a:uLnTx/>
              <a:uFillTx/>
              <a:latin typeface="+mn-lt"/>
              <a:ea typeface="+mn-ea"/>
              <a:cs typeface="+mn-cs"/>
            </a:endParaRPr>
          </a:p>
        </p:txBody>
      </p:sp>
      <p:sp>
        <p:nvSpPr>
          <p:cNvPr id="13" name="圆角矩形 12"/>
          <p:cNvSpPr/>
          <p:nvPr/>
        </p:nvSpPr>
        <p:spPr>
          <a:xfrm>
            <a:off x="1758950" y="85725"/>
            <a:ext cx="136525" cy="136525"/>
          </a:xfrm>
          <a:prstGeom prst="roundRect">
            <a:avLst/>
          </a:prstGeom>
          <a:solidFill>
            <a:srgbClr val="30B9E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14" name="圆角矩形 13"/>
          <p:cNvSpPr/>
          <p:nvPr/>
        </p:nvSpPr>
        <p:spPr>
          <a:xfrm>
            <a:off x="723900" y="936625"/>
            <a:ext cx="192088" cy="192088"/>
          </a:xfrm>
          <a:prstGeom prst="roundRect">
            <a:avLst/>
          </a:prstGeom>
          <a:solidFill>
            <a:srgbClr val="EB475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15" name="圆角矩形 14"/>
          <p:cNvSpPr/>
          <p:nvPr/>
        </p:nvSpPr>
        <p:spPr>
          <a:xfrm>
            <a:off x="1209675" y="1363663"/>
            <a:ext cx="323850" cy="323850"/>
          </a:xfrm>
          <a:prstGeom prst="roundRect">
            <a:avLst/>
          </a:prstGeom>
          <a:solidFill>
            <a:srgbClr val="30B9E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16" name="圆角矩形 15"/>
          <p:cNvSpPr/>
          <p:nvPr/>
        </p:nvSpPr>
        <p:spPr>
          <a:xfrm>
            <a:off x="1047750" y="2122488"/>
            <a:ext cx="157163" cy="157163"/>
          </a:xfrm>
          <a:prstGeom prst="roundRect">
            <a:avLst/>
          </a:prstGeom>
          <a:solidFill>
            <a:srgbClr val="EB475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17" name="圆角矩形 16"/>
          <p:cNvSpPr/>
          <p:nvPr/>
        </p:nvSpPr>
        <p:spPr>
          <a:xfrm>
            <a:off x="1127125" y="2632075"/>
            <a:ext cx="492125" cy="493713"/>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18" name="圆角矩形 17"/>
          <p:cNvSpPr/>
          <p:nvPr/>
        </p:nvSpPr>
        <p:spPr>
          <a:xfrm>
            <a:off x="1241425" y="3500438"/>
            <a:ext cx="214313" cy="214313"/>
          </a:xfrm>
          <a:prstGeom prst="roundRect">
            <a:avLst/>
          </a:prstGeom>
          <a:solidFill>
            <a:srgbClr val="EB475B"/>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19" name="圆角矩形 18"/>
          <p:cNvSpPr/>
          <p:nvPr/>
        </p:nvSpPr>
        <p:spPr>
          <a:xfrm>
            <a:off x="1452563" y="3881438"/>
            <a:ext cx="153988" cy="155575"/>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0" name="圆角矩形 19"/>
          <p:cNvSpPr/>
          <p:nvPr/>
        </p:nvSpPr>
        <p:spPr>
          <a:xfrm>
            <a:off x="1895475" y="4914900"/>
            <a:ext cx="157163" cy="157163"/>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1" name="圆角矩形 20"/>
          <p:cNvSpPr/>
          <p:nvPr/>
        </p:nvSpPr>
        <p:spPr>
          <a:xfrm>
            <a:off x="1209675" y="4614863"/>
            <a:ext cx="300038" cy="300038"/>
          </a:xfrm>
          <a:prstGeom prst="roundRect">
            <a:avLst/>
          </a:prstGeom>
          <a:solidFill>
            <a:srgbClr val="30B9E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2" name="圆角矩形 21"/>
          <p:cNvSpPr/>
          <p:nvPr/>
        </p:nvSpPr>
        <p:spPr>
          <a:xfrm>
            <a:off x="223838" y="1985963"/>
            <a:ext cx="377825" cy="379413"/>
          </a:xfrm>
          <a:prstGeom prst="roundRect">
            <a:avLst/>
          </a:prstGeom>
          <a:solidFill>
            <a:srgbClr val="00AA8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3" name="圆角矩形 22"/>
          <p:cNvSpPr/>
          <p:nvPr/>
        </p:nvSpPr>
        <p:spPr>
          <a:xfrm>
            <a:off x="-504825" y="1208088"/>
            <a:ext cx="742950" cy="742950"/>
          </a:xfrm>
          <a:prstGeom prst="roundRect">
            <a:avLst/>
          </a:prstGeom>
          <a:solidFill>
            <a:srgbClr val="30B9E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4" name="圆角矩形 23"/>
          <p:cNvSpPr/>
          <p:nvPr/>
        </p:nvSpPr>
        <p:spPr>
          <a:xfrm>
            <a:off x="-276225" y="809625"/>
            <a:ext cx="877888" cy="879475"/>
          </a:xfrm>
          <a:prstGeom prst="roundRect">
            <a:avLst/>
          </a:prstGeom>
          <a:solidFill>
            <a:srgbClr val="FFC0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5" name="圆角矩形 24"/>
          <p:cNvSpPr/>
          <p:nvPr/>
        </p:nvSpPr>
        <p:spPr>
          <a:xfrm>
            <a:off x="215900" y="307975"/>
            <a:ext cx="336550" cy="334963"/>
          </a:xfrm>
          <a:prstGeom prst="roundRect">
            <a:avLst/>
          </a:prstGeom>
          <a:solidFill>
            <a:srgbClr val="30B9E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6" name="圆角矩形 25"/>
          <p:cNvSpPr/>
          <p:nvPr/>
        </p:nvSpPr>
        <p:spPr>
          <a:xfrm>
            <a:off x="-233362" y="-142875"/>
            <a:ext cx="617538" cy="617538"/>
          </a:xfrm>
          <a:prstGeom prst="roundRect">
            <a:avLst/>
          </a:prstGeom>
          <a:solidFill>
            <a:srgbClr val="00AA8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7" name="圆角矩形 26"/>
          <p:cNvSpPr/>
          <p:nvPr/>
        </p:nvSpPr>
        <p:spPr>
          <a:xfrm>
            <a:off x="-377825" y="2751138"/>
            <a:ext cx="1425575" cy="1425575"/>
          </a:xfrm>
          <a:prstGeom prst="roundRect">
            <a:avLst/>
          </a:prstGeom>
          <a:solidFill>
            <a:srgbClr val="8EC83E"/>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8" name="圆角矩形 27"/>
          <p:cNvSpPr/>
          <p:nvPr/>
        </p:nvSpPr>
        <p:spPr>
          <a:xfrm>
            <a:off x="-847725" y="3921125"/>
            <a:ext cx="1492250" cy="1492250"/>
          </a:xfrm>
          <a:prstGeom prst="roundRect">
            <a:avLst/>
          </a:prstGeom>
          <a:solidFill>
            <a:srgbClr val="FFC0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
        <p:nvSpPr>
          <p:cNvPr id="29" name="圆角矩形 28"/>
          <p:cNvSpPr/>
          <p:nvPr/>
        </p:nvSpPr>
        <p:spPr>
          <a:xfrm>
            <a:off x="542925" y="3844925"/>
            <a:ext cx="661988" cy="663575"/>
          </a:xfrm>
          <a:prstGeom prst="roundRect">
            <a:avLst/>
          </a:prstGeom>
          <a:solidFill>
            <a:srgbClr val="30B9EC">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 presetClass="exit" presetSubtype="4" fill="hold" grpId="1" nodeType="withEffect">
                                  <p:stCondLst>
                                    <p:cond delay="1000"/>
                                  </p:stCondLst>
                                  <p:childTnLst>
                                    <p:anim calcmode="lin" valueType="num">
                                      <p:cBhvr additive="base">
                                        <p:cTn id="15" dur="500"/>
                                        <p:tgtEl>
                                          <p:spTgt spid="3"/>
                                        </p:tgtEl>
                                        <p:attrNameLst>
                                          <p:attrName>ppt_x</p:attrName>
                                        </p:attrNameLst>
                                      </p:cBhvr>
                                      <p:tavLst>
                                        <p:tav tm="0">
                                          <p:val>
                                            <p:strVal val="ppt_x"/>
                                          </p:val>
                                        </p:tav>
                                        <p:tav tm="100000">
                                          <p:val>
                                            <p:strVal val="ppt_x"/>
                                          </p:val>
                                        </p:tav>
                                      </p:tavLst>
                                    </p:anim>
                                    <p:anim calcmode="lin" valueType="num">
                                      <p:cBhvr additive="base">
                                        <p:cTn id="16" dur="500"/>
                                        <p:tgtEl>
                                          <p:spTgt spid="3"/>
                                        </p:tgtEl>
                                        <p:attrNameLst>
                                          <p:attrName>ppt_y</p:attrName>
                                        </p:attrNameLst>
                                      </p:cBhvr>
                                      <p:tavLst>
                                        <p:tav tm="0">
                                          <p:val>
                                            <p:strVal val="ppt_y"/>
                                          </p:val>
                                        </p:tav>
                                        <p:tav tm="100000">
                                          <p:val>
                                            <p:strVal val="1+ppt_h/2"/>
                                          </p:val>
                                        </p:tav>
                                      </p:tavLst>
                                    </p:anim>
                                    <p:set>
                                      <p:cBhvr>
                                        <p:cTn id="17" dur="1" fill="hold">
                                          <p:stCondLst>
                                            <p:cond delay="499"/>
                                          </p:stCondLst>
                                        </p:cTn>
                                        <p:tgtEl>
                                          <p:spTgt spid="3"/>
                                        </p:tgtEl>
                                        <p:attrNameLst>
                                          <p:attrName>style.visibility</p:attrName>
                                        </p:attrNameLst>
                                      </p:cBhvr>
                                      <p:to>
                                        <p:strVal val="hidden"/>
                                      </p:to>
                                    </p:set>
                                  </p:childTnLst>
                                </p:cTn>
                              </p:par>
                              <p:par>
                                <p:cTn id="18" presetID="2" presetClass="exit" presetSubtype="4" fill="hold" grpId="1" nodeType="withEffect">
                                  <p:stCondLst>
                                    <p:cond delay="1000"/>
                                  </p:stCondLst>
                                  <p:childTnLst>
                                    <p:anim calcmode="lin" valueType="num">
                                      <p:cBhvr additive="base">
                                        <p:cTn id="19" dur="500"/>
                                        <p:tgtEl>
                                          <p:spTgt spid="5"/>
                                        </p:tgtEl>
                                        <p:attrNameLst>
                                          <p:attrName>ppt_x</p:attrName>
                                        </p:attrNameLst>
                                      </p:cBhvr>
                                      <p:tavLst>
                                        <p:tav tm="0">
                                          <p:val>
                                            <p:strVal val="ppt_x"/>
                                          </p:val>
                                        </p:tav>
                                        <p:tav tm="100000">
                                          <p:val>
                                            <p:strVal val="ppt_x"/>
                                          </p:val>
                                        </p:tav>
                                      </p:tavLst>
                                    </p:anim>
                                    <p:anim calcmode="lin" valueType="num">
                                      <p:cBhvr additive="base">
                                        <p:cTn id="20" dur="500"/>
                                        <p:tgtEl>
                                          <p:spTgt spid="5"/>
                                        </p:tgtEl>
                                        <p:attrNameLst>
                                          <p:attrName>ppt_y</p:attrName>
                                        </p:attrNameLst>
                                      </p:cBhvr>
                                      <p:tavLst>
                                        <p:tav tm="0">
                                          <p:val>
                                            <p:strVal val="ppt_y"/>
                                          </p:val>
                                        </p:tav>
                                        <p:tav tm="100000">
                                          <p:val>
                                            <p:strVal val="1+ppt_h/2"/>
                                          </p:val>
                                        </p:tav>
                                      </p:tavLst>
                                    </p:anim>
                                    <p:set>
                                      <p:cBhvr>
                                        <p:cTn id="21" dur="1" fill="hold">
                                          <p:stCondLst>
                                            <p:cond delay="499"/>
                                          </p:stCondLst>
                                        </p:cTn>
                                        <p:tgtEl>
                                          <p:spTgt spid="5"/>
                                        </p:tgtEl>
                                        <p:attrNameLst>
                                          <p:attrName>style.visibility</p:attrName>
                                        </p:attrNameLst>
                                      </p:cBhvr>
                                      <p:to>
                                        <p:strVal val="hidden"/>
                                      </p:to>
                                    </p:set>
                                  </p:childTnLst>
                                </p:cTn>
                              </p:par>
                              <p:par>
                                <p:cTn id="22" presetID="2" presetClass="exit" presetSubtype="4" fill="hold" grpId="1" nodeType="withEffect">
                                  <p:stCondLst>
                                    <p:cond delay="1000"/>
                                  </p:stCondLst>
                                  <p:childTnLst>
                                    <p:anim calcmode="lin" valueType="num">
                                      <p:cBhvr additive="base">
                                        <p:cTn id="23" dur="500"/>
                                        <p:tgtEl>
                                          <p:spTgt spid="4"/>
                                        </p:tgtEl>
                                        <p:attrNameLst>
                                          <p:attrName>ppt_x</p:attrName>
                                        </p:attrNameLst>
                                      </p:cBhvr>
                                      <p:tavLst>
                                        <p:tav tm="0">
                                          <p:val>
                                            <p:strVal val="ppt_x"/>
                                          </p:val>
                                        </p:tav>
                                        <p:tav tm="100000">
                                          <p:val>
                                            <p:strVal val="ppt_x"/>
                                          </p:val>
                                        </p:tav>
                                      </p:tavLst>
                                    </p:anim>
                                    <p:anim calcmode="lin" valueType="num">
                                      <p:cBhvr additive="base">
                                        <p:cTn id="24" dur="500"/>
                                        <p:tgtEl>
                                          <p:spTgt spid="4"/>
                                        </p:tgtEl>
                                        <p:attrNameLst>
                                          <p:attrName>ppt_y</p:attrName>
                                        </p:attrNameLst>
                                      </p:cBhvr>
                                      <p:tavLst>
                                        <p:tav tm="0">
                                          <p:val>
                                            <p:strVal val="ppt_y"/>
                                          </p:val>
                                        </p:tav>
                                        <p:tav tm="100000">
                                          <p:val>
                                            <p:strVal val="1+ppt_h/2"/>
                                          </p:val>
                                        </p:tav>
                                      </p:tavLst>
                                    </p:anim>
                                    <p:set>
                                      <p:cBhvr>
                                        <p:cTn id="25" dur="1" fill="hold">
                                          <p:stCondLst>
                                            <p:cond delay="499"/>
                                          </p:stCondLst>
                                        </p:cTn>
                                        <p:tgtEl>
                                          <p:spTgt spid="4"/>
                                        </p:tgtEl>
                                        <p:attrNameLst>
                                          <p:attrName>style.visibility</p:attrName>
                                        </p:attrNameLst>
                                      </p:cBhvr>
                                      <p:to>
                                        <p:strVal val="hidden"/>
                                      </p:to>
                                    </p:set>
                                  </p:childTnLst>
                                </p:cTn>
                              </p:par>
                              <p:par>
                                <p:cTn id="26" presetID="10" presetClass="exit" presetSubtype="0" fill="hold" grpId="2" nodeType="withEffect">
                                  <p:stCondLst>
                                    <p:cond delay="1000"/>
                                  </p:stCondLst>
                                  <p:childTnLst>
                                    <p:animEffect transition="out" filter="fade">
                                      <p:cBhvr>
                                        <p:cTn id="27" dur="250"/>
                                        <p:tgtEl>
                                          <p:spTgt spid="3"/>
                                        </p:tgtEl>
                                      </p:cBhvr>
                                    </p:animEffect>
                                    <p:set>
                                      <p:cBhvr>
                                        <p:cTn id="28" dur="1" fill="hold">
                                          <p:stCondLst>
                                            <p:cond delay="249"/>
                                          </p:stCondLst>
                                        </p:cTn>
                                        <p:tgtEl>
                                          <p:spTgt spid="3"/>
                                        </p:tgtEl>
                                        <p:attrNameLst>
                                          <p:attrName>style.visibility</p:attrName>
                                        </p:attrNameLst>
                                      </p:cBhvr>
                                      <p:to>
                                        <p:strVal val="hidden"/>
                                      </p:to>
                                    </p:set>
                                  </p:childTnLst>
                                </p:cTn>
                              </p:par>
                              <p:par>
                                <p:cTn id="29" presetID="10" presetClass="exit" presetSubtype="0" fill="hold" grpId="2" nodeType="withEffect">
                                  <p:stCondLst>
                                    <p:cond delay="1000"/>
                                  </p:stCondLst>
                                  <p:childTnLst>
                                    <p:animEffect transition="out" filter="fade">
                                      <p:cBhvr>
                                        <p:cTn id="30" dur="500"/>
                                        <p:tgtEl>
                                          <p:spTgt spid="5"/>
                                        </p:tgtEl>
                                      </p:cBhvr>
                                    </p:animEffect>
                                    <p:set>
                                      <p:cBhvr>
                                        <p:cTn id="31" dur="1" fill="hold">
                                          <p:stCondLst>
                                            <p:cond delay="499"/>
                                          </p:stCondLst>
                                        </p:cTn>
                                        <p:tgtEl>
                                          <p:spTgt spid="5"/>
                                        </p:tgtEl>
                                        <p:attrNameLst>
                                          <p:attrName>style.visibility</p:attrName>
                                        </p:attrNameLst>
                                      </p:cBhvr>
                                      <p:to>
                                        <p:strVal val="hidden"/>
                                      </p:to>
                                    </p:set>
                                  </p:childTnLst>
                                </p:cTn>
                              </p:par>
                              <p:par>
                                <p:cTn id="32" presetID="10" presetClass="exit" presetSubtype="0" fill="hold" grpId="2" nodeType="withEffect">
                                  <p:stCondLst>
                                    <p:cond delay="1000"/>
                                  </p:stCondLst>
                                  <p:childTnLst>
                                    <p:animEffect transition="out" filter="fade">
                                      <p:cBhvr>
                                        <p:cTn id="33" dur="250"/>
                                        <p:tgtEl>
                                          <p:spTgt spid="4"/>
                                        </p:tgtEl>
                                      </p:cBhvr>
                                    </p:animEffect>
                                    <p:set>
                                      <p:cBhvr>
                                        <p:cTn id="34" dur="1" fill="hold">
                                          <p:stCondLst>
                                            <p:cond delay="249"/>
                                          </p:stCondLst>
                                        </p:cTn>
                                        <p:tgtEl>
                                          <p:spTgt spid="4"/>
                                        </p:tgtEl>
                                        <p:attrNameLst>
                                          <p:attrName>style.visibility</p:attrName>
                                        </p:attrNameLst>
                                      </p:cBhvr>
                                      <p:to>
                                        <p:strVal val="hidden"/>
                                      </p:to>
                                    </p:set>
                                  </p:childTnLst>
                                </p:cTn>
                              </p:par>
                              <p:par>
                                <p:cTn id="35" presetID="2" presetClass="entr" presetSubtype="1" fill="hold" grpId="0" nodeType="withEffect">
                                  <p:stCondLst>
                                    <p:cond delay="14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600" fill="hold"/>
                                        <p:tgtEl>
                                          <p:spTgt spid="8"/>
                                        </p:tgtEl>
                                        <p:attrNameLst>
                                          <p:attrName>ppt_x</p:attrName>
                                        </p:attrNameLst>
                                      </p:cBhvr>
                                      <p:tavLst>
                                        <p:tav tm="0">
                                          <p:val>
                                            <p:strVal val="#ppt_x"/>
                                          </p:val>
                                        </p:tav>
                                        <p:tav tm="100000">
                                          <p:val>
                                            <p:strVal val="#ppt_x"/>
                                          </p:val>
                                        </p:tav>
                                      </p:tavLst>
                                    </p:anim>
                                    <p:anim calcmode="lin" valueType="num">
                                      <p:cBhvr additive="base">
                                        <p:cTn id="38" dur="600" fill="hold"/>
                                        <p:tgtEl>
                                          <p:spTgt spid="8"/>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150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600" fill="hold"/>
                                        <p:tgtEl>
                                          <p:spTgt spid="7"/>
                                        </p:tgtEl>
                                        <p:attrNameLst>
                                          <p:attrName>ppt_x</p:attrName>
                                        </p:attrNameLst>
                                      </p:cBhvr>
                                      <p:tavLst>
                                        <p:tav tm="0">
                                          <p:val>
                                            <p:strVal val="#ppt_x"/>
                                          </p:val>
                                        </p:tav>
                                        <p:tav tm="100000">
                                          <p:val>
                                            <p:strVal val="#ppt_x"/>
                                          </p:val>
                                        </p:tav>
                                      </p:tavLst>
                                    </p:anim>
                                    <p:anim calcmode="lin" valueType="num">
                                      <p:cBhvr additive="base">
                                        <p:cTn id="42" dur="600" fill="hold"/>
                                        <p:tgtEl>
                                          <p:spTgt spid="7"/>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16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600" fill="hold"/>
                                        <p:tgtEl>
                                          <p:spTgt spid="9"/>
                                        </p:tgtEl>
                                        <p:attrNameLst>
                                          <p:attrName>ppt_x</p:attrName>
                                        </p:attrNameLst>
                                      </p:cBhvr>
                                      <p:tavLst>
                                        <p:tav tm="0">
                                          <p:val>
                                            <p:strVal val="#ppt_x"/>
                                          </p:val>
                                        </p:tav>
                                        <p:tav tm="100000">
                                          <p:val>
                                            <p:strVal val="#ppt_x"/>
                                          </p:val>
                                        </p:tav>
                                      </p:tavLst>
                                    </p:anim>
                                    <p:anim calcmode="lin" valueType="num">
                                      <p:cBhvr additive="base">
                                        <p:cTn id="46" dur="600" fill="hold"/>
                                        <p:tgtEl>
                                          <p:spTgt spid="9"/>
                                        </p:tgtEl>
                                        <p:attrNameLst>
                                          <p:attrName>ppt_y</p:attrName>
                                        </p:attrNameLst>
                                      </p:cBhvr>
                                      <p:tavLst>
                                        <p:tav tm="0">
                                          <p:val>
                                            <p:strVal val="0-#ppt_h/2"/>
                                          </p:val>
                                        </p:tav>
                                        <p:tav tm="100000">
                                          <p:val>
                                            <p:strVal val="#ppt_y"/>
                                          </p:val>
                                        </p:tav>
                                      </p:tavLst>
                                    </p:anim>
                                  </p:childTnLst>
                                </p:cTn>
                              </p:par>
                              <p:par>
                                <p:cTn id="47" presetID="2" presetClass="entr" presetSubtype="1" fill="hold" grpId="0" nodeType="withEffect">
                                  <p:stCondLst>
                                    <p:cond delay="170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600" fill="hold"/>
                                        <p:tgtEl>
                                          <p:spTgt spid="6"/>
                                        </p:tgtEl>
                                        <p:attrNameLst>
                                          <p:attrName>ppt_x</p:attrName>
                                        </p:attrNameLst>
                                      </p:cBhvr>
                                      <p:tavLst>
                                        <p:tav tm="0">
                                          <p:val>
                                            <p:strVal val="#ppt_x"/>
                                          </p:val>
                                        </p:tav>
                                        <p:tav tm="100000">
                                          <p:val>
                                            <p:strVal val="#ppt_x"/>
                                          </p:val>
                                        </p:tav>
                                      </p:tavLst>
                                    </p:anim>
                                    <p:anim calcmode="lin" valueType="num">
                                      <p:cBhvr additive="base">
                                        <p:cTn id="50" dur="600" fill="hold"/>
                                        <p:tgtEl>
                                          <p:spTgt spid="6"/>
                                        </p:tgtEl>
                                        <p:attrNameLst>
                                          <p:attrName>ppt_y</p:attrName>
                                        </p:attrNameLst>
                                      </p:cBhvr>
                                      <p:tavLst>
                                        <p:tav tm="0">
                                          <p:val>
                                            <p:strVal val="0-#ppt_h/2"/>
                                          </p:val>
                                        </p:tav>
                                        <p:tav tm="100000">
                                          <p:val>
                                            <p:strVal val="#ppt_y"/>
                                          </p:val>
                                        </p:tav>
                                      </p:tavLst>
                                    </p:anim>
                                  </p:childTnLst>
                                </p:cTn>
                              </p:par>
                              <p:par>
                                <p:cTn id="51" presetID="2" presetClass="entr" presetSubtype="1" fill="hold" grpId="0" nodeType="withEffect">
                                  <p:stCondLst>
                                    <p:cond delay="180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600" fill="hold"/>
                                        <p:tgtEl>
                                          <p:spTgt spid="10"/>
                                        </p:tgtEl>
                                        <p:attrNameLst>
                                          <p:attrName>ppt_x</p:attrName>
                                        </p:attrNameLst>
                                      </p:cBhvr>
                                      <p:tavLst>
                                        <p:tav tm="0">
                                          <p:val>
                                            <p:strVal val="#ppt_x"/>
                                          </p:val>
                                        </p:tav>
                                        <p:tav tm="100000">
                                          <p:val>
                                            <p:strVal val="#ppt_x"/>
                                          </p:val>
                                        </p:tav>
                                      </p:tavLst>
                                    </p:anim>
                                    <p:anim calcmode="lin" valueType="num">
                                      <p:cBhvr additive="base">
                                        <p:cTn id="54" dur="600" fill="hold"/>
                                        <p:tgtEl>
                                          <p:spTgt spid="10"/>
                                        </p:tgtEl>
                                        <p:attrNameLst>
                                          <p:attrName>ppt_y</p:attrName>
                                        </p:attrNameLst>
                                      </p:cBhvr>
                                      <p:tavLst>
                                        <p:tav tm="0">
                                          <p:val>
                                            <p:strVal val="0-#ppt_h/2"/>
                                          </p:val>
                                        </p:tav>
                                        <p:tav tm="100000">
                                          <p:val>
                                            <p:strVal val="#ppt_y"/>
                                          </p:val>
                                        </p:tav>
                                      </p:tavLst>
                                    </p:anim>
                                  </p:childTnLst>
                                </p:cTn>
                              </p:par>
                              <p:par>
                                <p:cTn id="55" presetID="64" presetClass="path" presetSubtype="0" accel="50000" decel="50000" fill="hold" grpId="1" nodeType="withEffect">
                                  <p:stCondLst>
                                    <p:cond delay="2500"/>
                                  </p:stCondLst>
                                  <p:childTnLst>
                                    <p:animMotion origin="layout" path="M 3.33333E-6 0 L 3.33333E-6 -0.0544 " pathEditMode="relative" rAng="0" ptsTypes="AA">
                                      <p:cBhvr>
                                        <p:cTn id="56" dur="500" fill="hold"/>
                                        <p:tgtEl>
                                          <p:spTgt spid="6"/>
                                        </p:tgtEl>
                                        <p:attrNameLst>
                                          <p:attrName>ppt_x</p:attrName>
                                          <p:attrName>ppt_y</p:attrName>
                                        </p:attrNameLst>
                                      </p:cBhvr>
                                      <p:rCtr x="0" y="-2700"/>
                                    </p:animMotion>
                                  </p:childTnLst>
                                </p:cTn>
                              </p:par>
                              <p:par>
                                <p:cTn id="57" presetID="42" presetClass="path" presetSubtype="0" accel="50000" decel="50000" fill="hold" grpId="2" nodeType="withEffect">
                                  <p:stCondLst>
                                    <p:cond delay="3000"/>
                                  </p:stCondLst>
                                  <p:childTnLst>
                                    <p:animMotion origin="layout" path="M -1.20542E-6 -0.0544 L -1.20542E-6 -0.00023 " pathEditMode="relative" rAng="0" ptsTypes="AA">
                                      <p:cBhvr>
                                        <p:cTn id="58" dur="500" fill="hold"/>
                                        <p:tgtEl>
                                          <p:spTgt spid="6"/>
                                        </p:tgtEl>
                                        <p:attrNameLst>
                                          <p:attrName>ppt_x</p:attrName>
                                          <p:attrName>ppt_y</p:attrName>
                                        </p:attrNameLst>
                                      </p:cBhvr>
                                      <p:rCtr x="0" y="2700"/>
                                    </p:animMotion>
                                  </p:childTnLst>
                                </p:cTn>
                              </p:par>
                              <p:par>
                                <p:cTn id="59" presetID="64" presetClass="path" presetSubtype="0" accel="50000" decel="50000" fill="hold" grpId="1" nodeType="withEffect">
                                  <p:stCondLst>
                                    <p:cond delay="2600"/>
                                  </p:stCondLst>
                                  <p:childTnLst>
                                    <p:animMotion origin="layout" path="M 3.33333E-6 0 L 3.33333E-6 -0.0544 " pathEditMode="relative" rAng="0" ptsTypes="AA">
                                      <p:cBhvr>
                                        <p:cTn id="60" dur="500" fill="hold"/>
                                        <p:tgtEl>
                                          <p:spTgt spid="7"/>
                                        </p:tgtEl>
                                        <p:attrNameLst>
                                          <p:attrName>ppt_x</p:attrName>
                                          <p:attrName>ppt_y</p:attrName>
                                        </p:attrNameLst>
                                      </p:cBhvr>
                                      <p:rCtr x="0" y="-2700"/>
                                    </p:animMotion>
                                  </p:childTnLst>
                                </p:cTn>
                              </p:par>
                              <p:par>
                                <p:cTn id="61" presetID="42" presetClass="path" presetSubtype="0" accel="50000" decel="50000" fill="hold" grpId="2" nodeType="withEffect">
                                  <p:stCondLst>
                                    <p:cond delay="3100"/>
                                  </p:stCondLst>
                                  <p:childTnLst>
                                    <p:animMotion origin="layout" path="M -1.20542E-6 -0.0544 L -1.20542E-6 -0.00023 " pathEditMode="relative" rAng="0" ptsTypes="AA">
                                      <p:cBhvr>
                                        <p:cTn id="62" dur="500" fill="hold"/>
                                        <p:tgtEl>
                                          <p:spTgt spid="7"/>
                                        </p:tgtEl>
                                        <p:attrNameLst>
                                          <p:attrName>ppt_x</p:attrName>
                                          <p:attrName>ppt_y</p:attrName>
                                        </p:attrNameLst>
                                      </p:cBhvr>
                                      <p:rCtr x="0" y="2700"/>
                                    </p:animMotion>
                                  </p:childTnLst>
                                </p:cTn>
                              </p:par>
                              <p:par>
                                <p:cTn id="63" presetID="64" presetClass="path" presetSubtype="0" accel="50000" decel="50000" fill="hold" grpId="1" nodeType="withEffect">
                                  <p:stCondLst>
                                    <p:cond delay="2700"/>
                                  </p:stCondLst>
                                  <p:childTnLst>
                                    <p:animMotion origin="layout" path="M 3.33333E-6 0 L 3.33333E-6 -0.0544 " pathEditMode="relative" rAng="0" ptsTypes="AA">
                                      <p:cBhvr>
                                        <p:cTn id="64" dur="500" fill="hold"/>
                                        <p:tgtEl>
                                          <p:spTgt spid="8"/>
                                        </p:tgtEl>
                                        <p:attrNameLst>
                                          <p:attrName>ppt_x</p:attrName>
                                          <p:attrName>ppt_y</p:attrName>
                                        </p:attrNameLst>
                                      </p:cBhvr>
                                      <p:rCtr x="0" y="-2700"/>
                                    </p:animMotion>
                                  </p:childTnLst>
                                </p:cTn>
                              </p:par>
                              <p:par>
                                <p:cTn id="65" presetID="42" presetClass="path" presetSubtype="0" accel="50000" decel="50000" fill="hold" grpId="2" nodeType="withEffect">
                                  <p:stCondLst>
                                    <p:cond delay="3200"/>
                                  </p:stCondLst>
                                  <p:childTnLst>
                                    <p:animMotion origin="layout" path="M -1.20542E-6 -0.0544 L -1.20542E-6 -0.00023 " pathEditMode="relative" rAng="0" ptsTypes="AA">
                                      <p:cBhvr>
                                        <p:cTn id="66" dur="500" fill="hold"/>
                                        <p:tgtEl>
                                          <p:spTgt spid="8"/>
                                        </p:tgtEl>
                                        <p:attrNameLst>
                                          <p:attrName>ppt_x</p:attrName>
                                          <p:attrName>ppt_y</p:attrName>
                                        </p:attrNameLst>
                                      </p:cBhvr>
                                      <p:rCtr x="0" y="2700"/>
                                    </p:animMotion>
                                  </p:childTnLst>
                                </p:cTn>
                              </p:par>
                              <p:par>
                                <p:cTn id="67" presetID="64" presetClass="path" presetSubtype="0" accel="50000" decel="50000" fill="hold" grpId="1" nodeType="withEffect">
                                  <p:stCondLst>
                                    <p:cond delay="2800"/>
                                  </p:stCondLst>
                                  <p:childTnLst>
                                    <p:animMotion origin="layout" path="M 3.33333E-6 0 L 3.33333E-6 -0.0544 " pathEditMode="relative" rAng="0" ptsTypes="AA">
                                      <p:cBhvr>
                                        <p:cTn id="68" dur="500" fill="hold"/>
                                        <p:tgtEl>
                                          <p:spTgt spid="9"/>
                                        </p:tgtEl>
                                        <p:attrNameLst>
                                          <p:attrName>ppt_x</p:attrName>
                                          <p:attrName>ppt_y</p:attrName>
                                        </p:attrNameLst>
                                      </p:cBhvr>
                                      <p:rCtr x="0" y="-2700"/>
                                    </p:animMotion>
                                  </p:childTnLst>
                                </p:cTn>
                              </p:par>
                              <p:par>
                                <p:cTn id="69" presetID="42" presetClass="path" presetSubtype="0" accel="50000" decel="50000" fill="hold" grpId="2" nodeType="withEffect">
                                  <p:stCondLst>
                                    <p:cond delay="3300"/>
                                  </p:stCondLst>
                                  <p:childTnLst>
                                    <p:animMotion origin="layout" path="M -1.20542E-6 -0.0544 L -1.20542E-6 -0.00023 " pathEditMode="relative" rAng="0" ptsTypes="AA">
                                      <p:cBhvr>
                                        <p:cTn id="70" dur="500" fill="hold"/>
                                        <p:tgtEl>
                                          <p:spTgt spid="9"/>
                                        </p:tgtEl>
                                        <p:attrNameLst>
                                          <p:attrName>ppt_x</p:attrName>
                                          <p:attrName>ppt_y</p:attrName>
                                        </p:attrNameLst>
                                      </p:cBhvr>
                                      <p:rCtr x="0" y="2700"/>
                                    </p:animMotion>
                                  </p:childTnLst>
                                </p:cTn>
                              </p:par>
                              <p:par>
                                <p:cTn id="71" presetID="64" presetClass="path" presetSubtype="0" accel="50000" decel="50000" fill="hold" grpId="1" nodeType="withEffect">
                                  <p:stCondLst>
                                    <p:cond delay="2900"/>
                                  </p:stCondLst>
                                  <p:childTnLst>
                                    <p:animMotion origin="layout" path="M 3.33333E-6 0 L 3.33333E-6 -0.0544 " pathEditMode="relative" rAng="0" ptsTypes="AA">
                                      <p:cBhvr>
                                        <p:cTn id="72" dur="500" fill="hold"/>
                                        <p:tgtEl>
                                          <p:spTgt spid="10"/>
                                        </p:tgtEl>
                                        <p:attrNameLst>
                                          <p:attrName>ppt_x</p:attrName>
                                          <p:attrName>ppt_y</p:attrName>
                                        </p:attrNameLst>
                                      </p:cBhvr>
                                      <p:rCtr x="0" y="-2700"/>
                                    </p:animMotion>
                                  </p:childTnLst>
                                </p:cTn>
                              </p:par>
                              <p:par>
                                <p:cTn id="73" presetID="42" presetClass="path" presetSubtype="0" accel="50000" decel="50000" fill="hold" grpId="2" nodeType="withEffect">
                                  <p:stCondLst>
                                    <p:cond delay="3400"/>
                                  </p:stCondLst>
                                  <p:childTnLst>
                                    <p:animMotion origin="layout" path="M -1.20542E-6 -0.0544 L -1.20542E-6 -0.00023 " pathEditMode="relative" rAng="0" ptsTypes="AA">
                                      <p:cBhvr>
                                        <p:cTn id="74" dur="500" fill="hold"/>
                                        <p:tgtEl>
                                          <p:spTgt spid="10"/>
                                        </p:tgtEl>
                                        <p:attrNameLst>
                                          <p:attrName>ppt_x</p:attrName>
                                          <p:attrName>ppt_y</p:attrName>
                                        </p:attrNameLst>
                                      </p:cBhvr>
                                      <p:rCtr x="0" y="2700"/>
                                    </p:animMotion>
                                  </p:childTnLst>
                                </p:cTn>
                              </p:par>
                              <p:par>
                                <p:cTn id="75" presetID="0" presetClass="path" presetSubtype="0" accel="100000" fill="hold" grpId="3" nodeType="withEffect">
                                  <p:stCondLst>
                                    <p:cond delay="4100"/>
                                  </p:stCondLst>
                                  <p:childTnLst>
                                    <p:animMotion origin="layout" path="M 3.33333E-6 1.48148E-6 C -0.00157 -0.02454 -0.0069 -0.04861 -0.01771 -0.06667 C -0.02331 -0.09005 -0.04323 -0.1206 -0.05404 -0.13889 C -0.06081 -0.15 -0.06667 -0.16875 -0.07604 -0.17408 C -0.08151 -0.18333 -0.08841 -0.19769 -0.09584 -0.20185 C -0.10222 -0.2125 -0.10521 -0.21945 -0.11341 -0.22408 C -0.12487 -0.24329 -0.10274 -0.20695 -0.12552 -0.23889 C -0.13776 -0.25602 -0.14401 -0.26296 -0.15743 -0.27593 C -0.16446 -0.28264 -0.17149 -0.29468 -0.17943 -0.29815 C -0.18581 -0.30602 -0.19128 -0.30949 -0.19831 -0.31482 C -0.21315 -0.32616 -0.225 -0.34028 -0.24115 -0.3463 C -0.24662 -0.35093 -0.25183 -0.35185 -0.25769 -0.35556 C -0.27722 -0.36829 -0.29883 -0.37454 -0.31927 -0.38148 C -0.32761 -0.38843 -0.32084 -0.3838 -0.33477 -0.38704 C -0.35209 -0.39097 -0.36901 -0.39445 -0.38633 -0.39815 C -0.39623 -0.40371 -0.40417 -0.40417 -0.41498 -0.40556 C -0.43451 -0.41366 -0.44297 -0.41296 -0.46563 -0.41296 " pathEditMode="relative" rAng="0" ptsTypes="ffffffffffffffffA">
                                      <p:cBhvr>
                                        <p:cTn id="76" dur="1000" fill="hold"/>
                                        <p:tgtEl>
                                          <p:spTgt spid="6"/>
                                        </p:tgtEl>
                                        <p:attrNameLst>
                                          <p:attrName>ppt_x</p:attrName>
                                          <p:attrName>ppt_y</p:attrName>
                                        </p:attrNameLst>
                                      </p:cBhvr>
                                      <p:rCtr x="-23300" y="-20700"/>
                                    </p:animMotion>
                                  </p:childTnLst>
                                </p:cTn>
                              </p:par>
                              <p:par>
                                <p:cTn id="77" presetID="0" presetClass="path" presetSubtype="0" accel="100000" fill="hold" grpId="3" nodeType="withEffect">
                                  <p:stCondLst>
                                    <p:cond delay="4050"/>
                                  </p:stCondLst>
                                  <p:childTnLst>
                                    <p:animMotion origin="layout" path="M 0 0 C -0.00781 -0.00463 0.00182 0.00162 -0.00625 -0.00555 C -0.00977 -0.00879 -0.01419 -0.00787 -0.01771 -0.01111 C -0.02292 -0.01574 -0.02774 -0.01828 -0.03333 -0.02037 C -0.03958 -0.02777 -0.04583 -0.03125 -0.05326 -0.03333 C -0.06328 -0.04537 -0.07617 -0.04884 -0.0875 -0.0574 C -0.09336 -0.0618 -0.09818 -0.06875 -0.10417 -0.07222 C -0.10781 -0.08194 -0.11016 -0.07777 -0.11576 -0.08148 C -0.12123 -0.08518 -0.12539 -0.0905 -0.13125 -0.09259 C -0.13828 -0.09884 -0.14597 -0.10185 -0.15313 -0.1074 C -0.15847 -0.11157 -0.16341 -0.11759 -0.16888 -0.12222 C -0.1737 -0.12662 -0.1793 -0.12615 -0.18438 -0.12963 C -0.20143 -0.14097 -0.22344 -0.15393 -0.24167 -0.15925 C -0.24935 -0.16504 -0.25638 -0.17013 -0.26472 -0.17222 C -0.2681 -0.17407 -0.27149 -0.17638 -0.275 -0.17777 C -0.28034 -0.18009 -0.29063 -0.18333 -0.29063 -0.18333 C -0.2931 -0.18518 -0.29531 -0.18773 -0.29805 -0.18888 C -0.30287 -0.19097 -0.3125 -0.19259 -0.3125 -0.19259 C -0.32201 -0.19814 -0.33177 -0.19976 -0.3418 -0.20185 C -0.36016 -0.21134 -0.37826 -0.2081 -0.39792 -0.20925 C -0.47396 -0.21342 -0.36862 -0.21111 -0.53229 -0.21111 " pathEditMode="relative" ptsTypes="ffffffffffffffffffffA">
                                      <p:cBhvr>
                                        <p:cTn id="78" dur="1000" fill="hold"/>
                                        <p:tgtEl>
                                          <p:spTgt spid="7"/>
                                        </p:tgtEl>
                                        <p:attrNameLst>
                                          <p:attrName>ppt_x</p:attrName>
                                          <p:attrName>ppt_y</p:attrName>
                                        </p:attrNameLst>
                                      </p:cBhvr>
                                    </p:animMotion>
                                  </p:childTnLst>
                                </p:cTn>
                              </p:par>
                              <p:par>
                                <p:cTn id="79" presetID="42" presetClass="path" presetSubtype="0" accel="100000" fill="hold" grpId="3" nodeType="withEffect">
                                  <p:stCondLst>
                                    <p:cond delay="4000"/>
                                  </p:stCondLst>
                                  <p:childTnLst>
                                    <p:animMotion origin="layout" path="M 0 1.48148E-6 L -0.59896 -0.00023 " pathEditMode="relative" rAng="0" ptsTypes="AA">
                                      <p:cBhvr>
                                        <p:cTn id="80" dur="1000" fill="hold"/>
                                        <p:tgtEl>
                                          <p:spTgt spid="8"/>
                                        </p:tgtEl>
                                        <p:attrNameLst>
                                          <p:attrName>ppt_x</p:attrName>
                                          <p:attrName>ppt_y</p:attrName>
                                        </p:attrNameLst>
                                      </p:cBhvr>
                                      <p:rCtr x="-29900" y="0"/>
                                    </p:animMotion>
                                  </p:childTnLst>
                                </p:cTn>
                              </p:par>
                              <p:par>
                                <p:cTn id="81" presetID="0" presetClass="path" presetSubtype="0" accel="100000" fill="hold" grpId="3" nodeType="withEffect">
                                  <p:stCondLst>
                                    <p:cond delay="3950"/>
                                  </p:stCondLst>
                                  <p:childTnLst>
                                    <p:animMotion origin="layout" path="M 0 0 C -0.00729 -0.0044 -0.0207 0.00948 -0.02969 0.01271 C -0.03333 0.01872 -0.04258 0.02543 -0.04753 0.02751 C -0.05378 0.03468 -0.06068 0.0393 -0.06784 0.04231 C -0.07591 0.05179 -0.08516 0.05664 -0.09401 0.06358 C -0.10234 0.07005 -0.11016 0.07861 -0.11901 0.08254 C -0.12891 0.09294 -0.13893 0.09872 -0.15 0.10358 C -0.15664 0.10982 -0.16289 0.11375 -0.17018 0.1163 C -0.17825 0.12554 -0.18724 0.12763 -0.19635 0.13109 C -0.20026 0.13248 -0.20325 0.13826 -0.20716 0.13965 C -0.21458 0.14219 -0.22969 0.14381 -0.22969 0.14381 C -0.24805 0.15653 -0.26849 0.16161 -0.28802 0.16485 C -0.30117 0.17179 -0.31367 0.17133 -0.32734 0.17341 C -0.34479 0.17595 -0.36068 0.18034 -0.37852 0.18196 C -0.47318 0.20554 -0.57422 0.19445 -0.67018 0.19445 " pathEditMode="relative" ptsTypes="ffffffffffffffA">
                                      <p:cBhvr>
                                        <p:cTn id="82" dur="1000" fill="hold"/>
                                        <p:tgtEl>
                                          <p:spTgt spid="9"/>
                                        </p:tgtEl>
                                        <p:attrNameLst>
                                          <p:attrName>ppt_x</p:attrName>
                                          <p:attrName>ppt_y</p:attrName>
                                        </p:attrNameLst>
                                      </p:cBhvr>
                                    </p:animMotion>
                                  </p:childTnLst>
                                </p:cTn>
                              </p:par>
                              <p:par>
                                <p:cTn id="83" presetID="0" presetClass="path" presetSubtype="0" accel="100000" fill="hold" grpId="3" nodeType="withEffect">
                                  <p:stCondLst>
                                    <p:cond delay="3900"/>
                                  </p:stCondLst>
                                  <p:childTnLst>
                                    <p:animMotion origin="layout" path="M -3.33333E-6 -1.85185E-6 C -0.00377 0.00394 -0.00651 0.00903 -0.01015 0.0132 C -0.01406 0.02315 -0.02005 0.02593 -0.02474 0.03403 C -0.03828 0.05671 -0.0539 0.07292 -0.06979 0.09074 C -0.07825 0.10023 -0.08802 0.11296 -0.09791 0.11713 C -0.10442 0.12408 -0.1108 0.13773 -0.11823 0.14167 C -0.13177 0.1588 -0.14518 0.17616 -0.15976 0.19074 C -0.17448 0.20533 -0.1608 0.19722 -0.16979 0.20209 C -0.17851 0.21227 -0.19179 0.23403 -0.2013 0.23796 C -0.2056 0.24514 -0.21237 0.25255 -0.21823 0.25509 C -0.21966 0.25695 -0.22109 0.25926 -0.22278 0.26088 C -0.2263 0.26435 -0.23047 0.26621 -0.23398 0.27014 C -0.23906 0.27616 -0.24231 0.28125 -0.24856 0.28334 C -0.26185 0.29468 -0.275 0.30486 -0.28906 0.31366 C -0.30494 0.32384 -0.31927 0.33866 -0.33632 0.34213 C -0.34453 0.34699 -0.35247 0.35509 -0.36119 0.35718 C -0.37174 0.35972 -0.3664 0.35787 -0.37695 0.36273 C -0.3927 0.37801 -0.37578 0.36412 -0.39935 0.37222 C -0.40208 0.37338 -0.40429 0.37685 -0.40716 0.37801 C -0.41054 0.3794 -0.41393 0.3794 -0.41744 0.37986 C -0.42942 0.38542 -0.44088 0.38704 -0.45325 0.38912 C -0.47005 0.3919 -0.48437 0.39722 -0.50169 0.39884 C -0.57734 0.41435 -0.65507 0.41019 -0.73229 0.41019 " pathEditMode="relative" rAng="0" ptsTypes="ffffffffffffffffffffffA">
                                      <p:cBhvr>
                                        <p:cTn id="84" dur="1000" fill="hold"/>
                                        <p:tgtEl>
                                          <p:spTgt spid="10"/>
                                        </p:tgtEl>
                                        <p:attrNameLst>
                                          <p:attrName>ppt_x</p:attrName>
                                          <p:attrName>ppt_y</p:attrName>
                                        </p:attrNameLst>
                                      </p:cBhvr>
                                      <p:rCtr x="-36600" y="20700"/>
                                    </p:animMotion>
                                  </p:childTnLst>
                                </p:cTn>
                              </p:par>
                              <p:par>
                                <p:cTn id="85" presetID="1" presetClass="entr" presetSubtype="0" fill="hold" grpId="0" nodeType="withEffect">
                                  <p:stCondLst>
                                    <p:cond delay="4900"/>
                                  </p:stCondLst>
                                  <p:childTnLst>
                                    <p:set>
                                      <p:cBhvr>
                                        <p:cTn id="86" dur="1" fill="hold">
                                          <p:stCondLst>
                                            <p:cond delay="0"/>
                                          </p:stCondLst>
                                        </p:cTn>
                                        <p:tgtEl>
                                          <p:spTgt spid="11"/>
                                        </p:tgtEl>
                                        <p:attrNameLst>
                                          <p:attrName>style.visibility</p:attrName>
                                        </p:attrNameLst>
                                      </p:cBhvr>
                                      <p:to>
                                        <p:strVal val="visible"/>
                                      </p:to>
                                    </p:set>
                                  </p:childTnLst>
                                </p:cTn>
                              </p:par>
                              <p:par>
                                <p:cTn id="87" presetID="53" presetClass="entr" presetSubtype="16" fill="hold" grpId="0" nodeType="withEffect">
                                  <p:stCondLst>
                                    <p:cond delay="4900"/>
                                  </p:stCondLst>
                                  <p:childTnLst>
                                    <p:set>
                                      <p:cBhvr>
                                        <p:cTn id="88" dur="1" fill="hold">
                                          <p:stCondLst>
                                            <p:cond delay="0"/>
                                          </p:stCondLst>
                                        </p:cTn>
                                        <p:tgtEl>
                                          <p:spTgt spid="28"/>
                                        </p:tgtEl>
                                        <p:attrNameLst>
                                          <p:attrName>style.visibility</p:attrName>
                                        </p:attrNameLst>
                                      </p:cBhvr>
                                      <p:to>
                                        <p:strVal val="visible"/>
                                      </p:to>
                                    </p:set>
                                    <p:anim calcmode="lin" valueType="num">
                                      <p:cBhvr>
                                        <p:cTn id="89" dur="400" fill="hold"/>
                                        <p:tgtEl>
                                          <p:spTgt spid="28"/>
                                        </p:tgtEl>
                                        <p:attrNameLst>
                                          <p:attrName>ppt_w</p:attrName>
                                        </p:attrNameLst>
                                      </p:cBhvr>
                                      <p:tavLst>
                                        <p:tav tm="0">
                                          <p:val>
                                            <p:fltVal val="0"/>
                                          </p:val>
                                        </p:tav>
                                        <p:tav tm="100000">
                                          <p:val>
                                            <p:strVal val="#ppt_w"/>
                                          </p:val>
                                        </p:tav>
                                      </p:tavLst>
                                    </p:anim>
                                    <p:anim calcmode="lin" valueType="num">
                                      <p:cBhvr>
                                        <p:cTn id="90" dur="400" fill="hold"/>
                                        <p:tgtEl>
                                          <p:spTgt spid="28"/>
                                        </p:tgtEl>
                                        <p:attrNameLst>
                                          <p:attrName>ppt_h</p:attrName>
                                        </p:attrNameLst>
                                      </p:cBhvr>
                                      <p:tavLst>
                                        <p:tav tm="0">
                                          <p:val>
                                            <p:fltVal val="0"/>
                                          </p:val>
                                        </p:tav>
                                        <p:tav tm="100000">
                                          <p:val>
                                            <p:strVal val="#ppt_h"/>
                                          </p:val>
                                        </p:tav>
                                      </p:tavLst>
                                    </p:anim>
                                    <p:animEffect transition="in" filter="fade">
                                      <p:cBhvr>
                                        <p:cTn id="91" dur="400"/>
                                        <p:tgtEl>
                                          <p:spTgt spid="28"/>
                                        </p:tgtEl>
                                      </p:cBhvr>
                                    </p:animEffect>
                                  </p:childTnLst>
                                </p:cTn>
                              </p:par>
                              <p:par>
                                <p:cTn id="92" presetID="53" presetClass="entr" presetSubtype="16" fill="hold" grpId="0" nodeType="withEffect">
                                  <p:stCondLst>
                                    <p:cond delay="4920"/>
                                  </p:stCondLst>
                                  <p:childTnLst>
                                    <p:set>
                                      <p:cBhvr>
                                        <p:cTn id="93" dur="1" fill="hold">
                                          <p:stCondLst>
                                            <p:cond delay="0"/>
                                          </p:stCondLst>
                                        </p:cTn>
                                        <p:tgtEl>
                                          <p:spTgt spid="27"/>
                                        </p:tgtEl>
                                        <p:attrNameLst>
                                          <p:attrName>style.visibility</p:attrName>
                                        </p:attrNameLst>
                                      </p:cBhvr>
                                      <p:to>
                                        <p:strVal val="visible"/>
                                      </p:to>
                                    </p:set>
                                    <p:anim calcmode="lin" valueType="num">
                                      <p:cBhvr>
                                        <p:cTn id="94" dur="500" fill="hold"/>
                                        <p:tgtEl>
                                          <p:spTgt spid="27"/>
                                        </p:tgtEl>
                                        <p:attrNameLst>
                                          <p:attrName>ppt_w</p:attrName>
                                        </p:attrNameLst>
                                      </p:cBhvr>
                                      <p:tavLst>
                                        <p:tav tm="0">
                                          <p:val>
                                            <p:fltVal val="0"/>
                                          </p:val>
                                        </p:tav>
                                        <p:tav tm="100000">
                                          <p:val>
                                            <p:strVal val="#ppt_w"/>
                                          </p:val>
                                        </p:tav>
                                      </p:tavLst>
                                    </p:anim>
                                    <p:anim calcmode="lin" valueType="num">
                                      <p:cBhvr>
                                        <p:cTn id="95" dur="500" fill="hold"/>
                                        <p:tgtEl>
                                          <p:spTgt spid="27"/>
                                        </p:tgtEl>
                                        <p:attrNameLst>
                                          <p:attrName>ppt_h</p:attrName>
                                        </p:attrNameLst>
                                      </p:cBhvr>
                                      <p:tavLst>
                                        <p:tav tm="0">
                                          <p:val>
                                            <p:fltVal val="0"/>
                                          </p:val>
                                        </p:tav>
                                        <p:tav tm="100000">
                                          <p:val>
                                            <p:strVal val="#ppt_h"/>
                                          </p:val>
                                        </p:tav>
                                      </p:tavLst>
                                    </p:anim>
                                    <p:animEffect transition="in" filter="fade">
                                      <p:cBhvr>
                                        <p:cTn id="96" dur="500"/>
                                        <p:tgtEl>
                                          <p:spTgt spid="27"/>
                                        </p:tgtEl>
                                      </p:cBhvr>
                                    </p:animEffect>
                                  </p:childTnLst>
                                </p:cTn>
                              </p:par>
                              <p:par>
                                <p:cTn id="97" presetID="53" presetClass="entr" presetSubtype="16" fill="hold" grpId="0" nodeType="withEffect">
                                  <p:stCondLst>
                                    <p:cond delay="4940"/>
                                  </p:stCondLst>
                                  <p:childTnLst>
                                    <p:set>
                                      <p:cBhvr>
                                        <p:cTn id="98" dur="1" fill="hold">
                                          <p:stCondLst>
                                            <p:cond delay="0"/>
                                          </p:stCondLst>
                                        </p:cTn>
                                        <p:tgtEl>
                                          <p:spTgt spid="24"/>
                                        </p:tgtEl>
                                        <p:attrNameLst>
                                          <p:attrName>style.visibility</p:attrName>
                                        </p:attrNameLst>
                                      </p:cBhvr>
                                      <p:to>
                                        <p:strVal val="visible"/>
                                      </p:to>
                                    </p:set>
                                    <p:anim calcmode="lin" valueType="num">
                                      <p:cBhvr>
                                        <p:cTn id="99" dur="600" fill="hold"/>
                                        <p:tgtEl>
                                          <p:spTgt spid="24"/>
                                        </p:tgtEl>
                                        <p:attrNameLst>
                                          <p:attrName>ppt_w</p:attrName>
                                        </p:attrNameLst>
                                      </p:cBhvr>
                                      <p:tavLst>
                                        <p:tav tm="0">
                                          <p:val>
                                            <p:fltVal val="0"/>
                                          </p:val>
                                        </p:tav>
                                        <p:tav tm="100000">
                                          <p:val>
                                            <p:strVal val="#ppt_w"/>
                                          </p:val>
                                        </p:tav>
                                      </p:tavLst>
                                    </p:anim>
                                    <p:anim calcmode="lin" valueType="num">
                                      <p:cBhvr>
                                        <p:cTn id="100" dur="600" fill="hold"/>
                                        <p:tgtEl>
                                          <p:spTgt spid="24"/>
                                        </p:tgtEl>
                                        <p:attrNameLst>
                                          <p:attrName>ppt_h</p:attrName>
                                        </p:attrNameLst>
                                      </p:cBhvr>
                                      <p:tavLst>
                                        <p:tav tm="0">
                                          <p:val>
                                            <p:fltVal val="0"/>
                                          </p:val>
                                        </p:tav>
                                        <p:tav tm="100000">
                                          <p:val>
                                            <p:strVal val="#ppt_h"/>
                                          </p:val>
                                        </p:tav>
                                      </p:tavLst>
                                    </p:anim>
                                    <p:animEffect transition="in" filter="fade">
                                      <p:cBhvr>
                                        <p:cTn id="101" dur="600"/>
                                        <p:tgtEl>
                                          <p:spTgt spid="24"/>
                                        </p:tgtEl>
                                      </p:cBhvr>
                                    </p:animEffect>
                                  </p:childTnLst>
                                </p:cTn>
                              </p:par>
                              <p:par>
                                <p:cTn id="102" presetID="53" presetClass="entr" presetSubtype="16" fill="hold" grpId="0" nodeType="withEffect">
                                  <p:stCondLst>
                                    <p:cond delay="4960"/>
                                  </p:stCondLst>
                                  <p:childTnLst>
                                    <p:set>
                                      <p:cBhvr>
                                        <p:cTn id="103" dur="1" fill="hold">
                                          <p:stCondLst>
                                            <p:cond delay="0"/>
                                          </p:stCondLst>
                                        </p:cTn>
                                        <p:tgtEl>
                                          <p:spTgt spid="23"/>
                                        </p:tgtEl>
                                        <p:attrNameLst>
                                          <p:attrName>style.visibility</p:attrName>
                                        </p:attrNameLst>
                                      </p:cBhvr>
                                      <p:to>
                                        <p:strVal val="visible"/>
                                      </p:to>
                                    </p:set>
                                    <p:anim calcmode="lin" valueType="num">
                                      <p:cBhvr>
                                        <p:cTn id="104" dur="700" fill="hold"/>
                                        <p:tgtEl>
                                          <p:spTgt spid="23"/>
                                        </p:tgtEl>
                                        <p:attrNameLst>
                                          <p:attrName>ppt_w</p:attrName>
                                        </p:attrNameLst>
                                      </p:cBhvr>
                                      <p:tavLst>
                                        <p:tav tm="0">
                                          <p:val>
                                            <p:fltVal val="0"/>
                                          </p:val>
                                        </p:tav>
                                        <p:tav tm="100000">
                                          <p:val>
                                            <p:strVal val="#ppt_w"/>
                                          </p:val>
                                        </p:tav>
                                      </p:tavLst>
                                    </p:anim>
                                    <p:anim calcmode="lin" valueType="num">
                                      <p:cBhvr>
                                        <p:cTn id="105" dur="700" fill="hold"/>
                                        <p:tgtEl>
                                          <p:spTgt spid="23"/>
                                        </p:tgtEl>
                                        <p:attrNameLst>
                                          <p:attrName>ppt_h</p:attrName>
                                        </p:attrNameLst>
                                      </p:cBhvr>
                                      <p:tavLst>
                                        <p:tav tm="0">
                                          <p:val>
                                            <p:fltVal val="0"/>
                                          </p:val>
                                        </p:tav>
                                        <p:tav tm="100000">
                                          <p:val>
                                            <p:strVal val="#ppt_h"/>
                                          </p:val>
                                        </p:tav>
                                      </p:tavLst>
                                    </p:anim>
                                    <p:animEffect transition="in" filter="fade">
                                      <p:cBhvr>
                                        <p:cTn id="106" dur="700"/>
                                        <p:tgtEl>
                                          <p:spTgt spid="23"/>
                                        </p:tgtEl>
                                      </p:cBhvr>
                                    </p:animEffect>
                                  </p:childTnLst>
                                </p:cTn>
                              </p:par>
                              <p:par>
                                <p:cTn id="107" presetID="53" presetClass="entr" presetSubtype="16" fill="hold" grpId="0" nodeType="withEffect">
                                  <p:stCondLst>
                                    <p:cond delay="4980"/>
                                  </p:stCondLst>
                                  <p:childTnLst>
                                    <p:set>
                                      <p:cBhvr>
                                        <p:cTn id="108" dur="1" fill="hold">
                                          <p:stCondLst>
                                            <p:cond delay="0"/>
                                          </p:stCondLst>
                                        </p:cTn>
                                        <p:tgtEl>
                                          <p:spTgt spid="12"/>
                                        </p:tgtEl>
                                        <p:attrNameLst>
                                          <p:attrName>style.visibility</p:attrName>
                                        </p:attrNameLst>
                                      </p:cBhvr>
                                      <p:to>
                                        <p:strVal val="visible"/>
                                      </p:to>
                                    </p:set>
                                    <p:anim calcmode="lin" valueType="num">
                                      <p:cBhvr>
                                        <p:cTn id="109" dur="800" fill="hold"/>
                                        <p:tgtEl>
                                          <p:spTgt spid="12"/>
                                        </p:tgtEl>
                                        <p:attrNameLst>
                                          <p:attrName>ppt_w</p:attrName>
                                        </p:attrNameLst>
                                      </p:cBhvr>
                                      <p:tavLst>
                                        <p:tav tm="0">
                                          <p:val>
                                            <p:fltVal val="0"/>
                                          </p:val>
                                        </p:tav>
                                        <p:tav tm="100000">
                                          <p:val>
                                            <p:strVal val="#ppt_w"/>
                                          </p:val>
                                        </p:tav>
                                      </p:tavLst>
                                    </p:anim>
                                    <p:anim calcmode="lin" valueType="num">
                                      <p:cBhvr>
                                        <p:cTn id="110" dur="800" fill="hold"/>
                                        <p:tgtEl>
                                          <p:spTgt spid="12"/>
                                        </p:tgtEl>
                                        <p:attrNameLst>
                                          <p:attrName>ppt_h</p:attrName>
                                        </p:attrNameLst>
                                      </p:cBhvr>
                                      <p:tavLst>
                                        <p:tav tm="0">
                                          <p:val>
                                            <p:fltVal val="0"/>
                                          </p:val>
                                        </p:tav>
                                        <p:tav tm="100000">
                                          <p:val>
                                            <p:strVal val="#ppt_h"/>
                                          </p:val>
                                        </p:tav>
                                      </p:tavLst>
                                    </p:anim>
                                    <p:animEffect transition="in" filter="fade">
                                      <p:cBhvr>
                                        <p:cTn id="111" dur="800"/>
                                        <p:tgtEl>
                                          <p:spTgt spid="12"/>
                                        </p:tgtEl>
                                      </p:cBhvr>
                                    </p:animEffect>
                                  </p:childTnLst>
                                </p:cTn>
                              </p:par>
                              <p:par>
                                <p:cTn id="112" presetID="53" presetClass="entr" presetSubtype="16" fill="hold" grpId="0" nodeType="withEffect">
                                  <p:stCondLst>
                                    <p:cond delay="5000"/>
                                  </p:stCondLst>
                                  <p:childTnLst>
                                    <p:set>
                                      <p:cBhvr>
                                        <p:cTn id="113" dur="1" fill="hold">
                                          <p:stCondLst>
                                            <p:cond delay="0"/>
                                          </p:stCondLst>
                                        </p:cTn>
                                        <p:tgtEl>
                                          <p:spTgt spid="29"/>
                                        </p:tgtEl>
                                        <p:attrNameLst>
                                          <p:attrName>style.visibility</p:attrName>
                                        </p:attrNameLst>
                                      </p:cBhvr>
                                      <p:to>
                                        <p:strVal val="visible"/>
                                      </p:to>
                                    </p:set>
                                    <p:anim calcmode="lin" valueType="num">
                                      <p:cBhvr>
                                        <p:cTn id="114" dur="400" fill="hold"/>
                                        <p:tgtEl>
                                          <p:spTgt spid="29"/>
                                        </p:tgtEl>
                                        <p:attrNameLst>
                                          <p:attrName>ppt_w</p:attrName>
                                        </p:attrNameLst>
                                      </p:cBhvr>
                                      <p:tavLst>
                                        <p:tav tm="0">
                                          <p:val>
                                            <p:fltVal val="0"/>
                                          </p:val>
                                        </p:tav>
                                        <p:tav tm="100000">
                                          <p:val>
                                            <p:strVal val="#ppt_w"/>
                                          </p:val>
                                        </p:tav>
                                      </p:tavLst>
                                    </p:anim>
                                    <p:anim calcmode="lin" valueType="num">
                                      <p:cBhvr>
                                        <p:cTn id="115" dur="400" fill="hold"/>
                                        <p:tgtEl>
                                          <p:spTgt spid="29"/>
                                        </p:tgtEl>
                                        <p:attrNameLst>
                                          <p:attrName>ppt_h</p:attrName>
                                        </p:attrNameLst>
                                      </p:cBhvr>
                                      <p:tavLst>
                                        <p:tav tm="0">
                                          <p:val>
                                            <p:fltVal val="0"/>
                                          </p:val>
                                        </p:tav>
                                        <p:tav tm="100000">
                                          <p:val>
                                            <p:strVal val="#ppt_h"/>
                                          </p:val>
                                        </p:tav>
                                      </p:tavLst>
                                    </p:anim>
                                    <p:animEffect transition="in" filter="fade">
                                      <p:cBhvr>
                                        <p:cTn id="116" dur="400"/>
                                        <p:tgtEl>
                                          <p:spTgt spid="29"/>
                                        </p:tgtEl>
                                      </p:cBhvr>
                                    </p:animEffect>
                                  </p:childTnLst>
                                </p:cTn>
                              </p:par>
                              <p:par>
                                <p:cTn id="117" presetID="53" presetClass="entr" presetSubtype="16" fill="hold" grpId="0" nodeType="withEffect">
                                  <p:stCondLst>
                                    <p:cond delay="5020"/>
                                  </p:stCondLst>
                                  <p:childTnLst>
                                    <p:set>
                                      <p:cBhvr>
                                        <p:cTn id="118" dur="1" fill="hold">
                                          <p:stCondLst>
                                            <p:cond delay="0"/>
                                          </p:stCondLst>
                                        </p:cTn>
                                        <p:tgtEl>
                                          <p:spTgt spid="26"/>
                                        </p:tgtEl>
                                        <p:attrNameLst>
                                          <p:attrName>style.visibility</p:attrName>
                                        </p:attrNameLst>
                                      </p:cBhvr>
                                      <p:to>
                                        <p:strVal val="visible"/>
                                      </p:to>
                                    </p:set>
                                    <p:anim calcmode="lin" valueType="num">
                                      <p:cBhvr>
                                        <p:cTn id="119" dur="500" fill="hold"/>
                                        <p:tgtEl>
                                          <p:spTgt spid="26"/>
                                        </p:tgtEl>
                                        <p:attrNameLst>
                                          <p:attrName>ppt_w</p:attrName>
                                        </p:attrNameLst>
                                      </p:cBhvr>
                                      <p:tavLst>
                                        <p:tav tm="0">
                                          <p:val>
                                            <p:fltVal val="0"/>
                                          </p:val>
                                        </p:tav>
                                        <p:tav tm="100000">
                                          <p:val>
                                            <p:strVal val="#ppt_w"/>
                                          </p:val>
                                        </p:tav>
                                      </p:tavLst>
                                    </p:anim>
                                    <p:anim calcmode="lin" valueType="num">
                                      <p:cBhvr>
                                        <p:cTn id="120" dur="500" fill="hold"/>
                                        <p:tgtEl>
                                          <p:spTgt spid="26"/>
                                        </p:tgtEl>
                                        <p:attrNameLst>
                                          <p:attrName>ppt_h</p:attrName>
                                        </p:attrNameLst>
                                      </p:cBhvr>
                                      <p:tavLst>
                                        <p:tav tm="0">
                                          <p:val>
                                            <p:fltVal val="0"/>
                                          </p:val>
                                        </p:tav>
                                        <p:tav tm="100000">
                                          <p:val>
                                            <p:strVal val="#ppt_h"/>
                                          </p:val>
                                        </p:tav>
                                      </p:tavLst>
                                    </p:anim>
                                    <p:animEffect transition="in" filter="fade">
                                      <p:cBhvr>
                                        <p:cTn id="121" dur="500"/>
                                        <p:tgtEl>
                                          <p:spTgt spid="26"/>
                                        </p:tgtEl>
                                      </p:cBhvr>
                                    </p:animEffect>
                                  </p:childTnLst>
                                </p:cTn>
                              </p:par>
                              <p:par>
                                <p:cTn id="122" presetID="53" presetClass="entr" presetSubtype="16" fill="hold" grpId="0" nodeType="withEffect">
                                  <p:stCondLst>
                                    <p:cond delay="5040"/>
                                  </p:stCondLst>
                                  <p:childTnLst>
                                    <p:set>
                                      <p:cBhvr>
                                        <p:cTn id="123" dur="1" fill="hold">
                                          <p:stCondLst>
                                            <p:cond delay="0"/>
                                          </p:stCondLst>
                                        </p:cTn>
                                        <p:tgtEl>
                                          <p:spTgt spid="25"/>
                                        </p:tgtEl>
                                        <p:attrNameLst>
                                          <p:attrName>style.visibility</p:attrName>
                                        </p:attrNameLst>
                                      </p:cBhvr>
                                      <p:to>
                                        <p:strVal val="visible"/>
                                      </p:to>
                                    </p:set>
                                    <p:anim calcmode="lin" valueType="num">
                                      <p:cBhvr>
                                        <p:cTn id="124" dur="600" fill="hold"/>
                                        <p:tgtEl>
                                          <p:spTgt spid="25"/>
                                        </p:tgtEl>
                                        <p:attrNameLst>
                                          <p:attrName>ppt_w</p:attrName>
                                        </p:attrNameLst>
                                      </p:cBhvr>
                                      <p:tavLst>
                                        <p:tav tm="0">
                                          <p:val>
                                            <p:fltVal val="0"/>
                                          </p:val>
                                        </p:tav>
                                        <p:tav tm="100000">
                                          <p:val>
                                            <p:strVal val="#ppt_w"/>
                                          </p:val>
                                        </p:tav>
                                      </p:tavLst>
                                    </p:anim>
                                    <p:anim calcmode="lin" valueType="num">
                                      <p:cBhvr>
                                        <p:cTn id="125" dur="600" fill="hold"/>
                                        <p:tgtEl>
                                          <p:spTgt spid="25"/>
                                        </p:tgtEl>
                                        <p:attrNameLst>
                                          <p:attrName>ppt_h</p:attrName>
                                        </p:attrNameLst>
                                      </p:cBhvr>
                                      <p:tavLst>
                                        <p:tav tm="0">
                                          <p:val>
                                            <p:fltVal val="0"/>
                                          </p:val>
                                        </p:tav>
                                        <p:tav tm="100000">
                                          <p:val>
                                            <p:strVal val="#ppt_h"/>
                                          </p:val>
                                        </p:tav>
                                      </p:tavLst>
                                    </p:anim>
                                    <p:animEffect transition="in" filter="fade">
                                      <p:cBhvr>
                                        <p:cTn id="126" dur="600"/>
                                        <p:tgtEl>
                                          <p:spTgt spid="25"/>
                                        </p:tgtEl>
                                      </p:cBhvr>
                                    </p:animEffect>
                                  </p:childTnLst>
                                </p:cTn>
                              </p:par>
                              <p:par>
                                <p:cTn id="127" presetID="53" presetClass="entr" presetSubtype="16" fill="hold" grpId="0" nodeType="withEffect">
                                  <p:stCondLst>
                                    <p:cond delay="5060"/>
                                  </p:stCondLst>
                                  <p:childTnLst>
                                    <p:set>
                                      <p:cBhvr>
                                        <p:cTn id="128" dur="1" fill="hold">
                                          <p:stCondLst>
                                            <p:cond delay="0"/>
                                          </p:stCondLst>
                                        </p:cTn>
                                        <p:tgtEl>
                                          <p:spTgt spid="22"/>
                                        </p:tgtEl>
                                        <p:attrNameLst>
                                          <p:attrName>style.visibility</p:attrName>
                                        </p:attrNameLst>
                                      </p:cBhvr>
                                      <p:to>
                                        <p:strVal val="visible"/>
                                      </p:to>
                                    </p:set>
                                    <p:anim calcmode="lin" valueType="num">
                                      <p:cBhvr>
                                        <p:cTn id="129" dur="700" fill="hold"/>
                                        <p:tgtEl>
                                          <p:spTgt spid="22"/>
                                        </p:tgtEl>
                                        <p:attrNameLst>
                                          <p:attrName>ppt_w</p:attrName>
                                        </p:attrNameLst>
                                      </p:cBhvr>
                                      <p:tavLst>
                                        <p:tav tm="0">
                                          <p:val>
                                            <p:fltVal val="0"/>
                                          </p:val>
                                        </p:tav>
                                        <p:tav tm="100000">
                                          <p:val>
                                            <p:strVal val="#ppt_w"/>
                                          </p:val>
                                        </p:tav>
                                      </p:tavLst>
                                    </p:anim>
                                    <p:anim calcmode="lin" valueType="num">
                                      <p:cBhvr>
                                        <p:cTn id="130" dur="700" fill="hold"/>
                                        <p:tgtEl>
                                          <p:spTgt spid="22"/>
                                        </p:tgtEl>
                                        <p:attrNameLst>
                                          <p:attrName>ppt_h</p:attrName>
                                        </p:attrNameLst>
                                      </p:cBhvr>
                                      <p:tavLst>
                                        <p:tav tm="0">
                                          <p:val>
                                            <p:fltVal val="0"/>
                                          </p:val>
                                        </p:tav>
                                        <p:tav tm="100000">
                                          <p:val>
                                            <p:strVal val="#ppt_h"/>
                                          </p:val>
                                        </p:tav>
                                      </p:tavLst>
                                    </p:anim>
                                    <p:animEffect transition="in" filter="fade">
                                      <p:cBhvr>
                                        <p:cTn id="131" dur="700"/>
                                        <p:tgtEl>
                                          <p:spTgt spid="22"/>
                                        </p:tgtEl>
                                      </p:cBhvr>
                                    </p:animEffect>
                                  </p:childTnLst>
                                </p:cTn>
                              </p:par>
                              <p:par>
                                <p:cTn id="132" presetID="53" presetClass="entr" presetSubtype="16" fill="hold" grpId="0" nodeType="withEffect">
                                  <p:stCondLst>
                                    <p:cond delay="5080"/>
                                  </p:stCondLst>
                                  <p:childTnLst>
                                    <p:set>
                                      <p:cBhvr>
                                        <p:cTn id="133" dur="1" fill="hold">
                                          <p:stCondLst>
                                            <p:cond delay="0"/>
                                          </p:stCondLst>
                                        </p:cTn>
                                        <p:tgtEl>
                                          <p:spTgt spid="21"/>
                                        </p:tgtEl>
                                        <p:attrNameLst>
                                          <p:attrName>style.visibility</p:attrName>
                                        </p:attrNameLst>
                                      </p:cBhvr>
                                      <p:to>
                                        <p:strVal val="visible"/>
                                      </p:to>
                                    </p:set>
                                    <p:anim calcmode="lin" valueType="num">
                                      <p:cBhvr>
                                        <p:cTn id="134" dur="800" fill="hold"/>
                                        <p:tgtEl>
                                          <p:spTgt spid="21"/>
                                        </p:tgtEl>
                                        <p:attrNameLst>
                                          <p:attrName>ppt_w</p:attrName>
                                        </p:attrNameLst>
                                      </p:cBhvr>
                                      <p:tavLst>
                                        <p:tav tm="0">
                                          <p:val>
                                            <p:fltVal val="0"/>
                                          </p:val>
                                        </p:tav>
                                        <p:tav tm="100000">
                                          <p:val>
                                            <p:strVal val="#ppt_w"/>
                                          </p:val>
                                        </p:tav>
                                      </p:tavLst>
                                    </p:anim>
                                    <p:anim calcmode="lin" valueType="num">
                                      <p:cBhvr>
                                        <p:cTn id="135" dur="800" fill="hold"/>
                                        <p:tgtEl>
                                          <p:spTgt spid="21"/>
                                        </p:tgtEl>
                                        <p:attrNameLst>
                                          <p:attrName>ppt_h</p:attrName>
                                        </p:attrNameLst>
                                      </p:cBhvr>
                                      <p:tavLst>
                                        <p:tav tm="0">
                                          <p:val>
                                            <p:fltVal val="0"/>
                                          </p:val>
                                        </p:tav>
                                        <p:tav tm="100000">
                                          <p:val>
                                            <p:strVal val="#ppt_h"/>
                                          </p:val>
                                        </p:tav>
                                      </p:tavLst>
                                    </p:anim>
                                    <p:animEffect transition="in" filter="fade">
                                      <p:cBhvr>
                                        <p:cTn id="136" dur="800"/>
                                        <p:tgtEl>
                                          <p:spTgt spid="21"/>
                                        </p:tgtEl>
                                      </p:cBhvr>
                                    </p:animEffect>
                                  </p:childTnLst>
                                </p:cTn>
                              </p:par>
                              <p:par>
                                <p:cTn id="137" presetID="53" presetClass="entr" presetSubtype="16" fill="hold" grpId="0" nodeType="withEffect">
                                  <p:stCondLst>
                                    <p:cond delay="5100"/>
                                  </p:stCondLst>
                                  <p:childTnLst>
                                    <p:set>
                                      <p:cBhvr>
                                        <p:cTn id="138" dur="1" fill="hold">
                                          <p:stCondLst>
                                            <p:cond delay="0"/>
                                          </p:stCondLst>
                                        </p:cTn>
                                        <p:tgtEl>
                                          <p:spTgt spid="17"/>
                                        </p:tgtEl>
                                        <p:attrNameLst>
                                          <p:attrName>style.visibility</p:attrName>
                                        </p:attrNameLst>
                                      </p:cBhvr>
                                      <p:to>
                                        <p:strVal val="visible"/>
                                      </p:to>
                                    </p:set>
                                    <p:anim calcmode="lin" valueType="num">
                                      <p:cBhvr>
                                        <p:cTn id="139" dur="400" fill="hold"/>
                                        <p:tgtEl>
                                          <p:spTgt spid="17"/>
                                        </p:tgtEl>
                                        <p:attrNameLst>
                                          <p:attrName>ppt_w</p:attrName>
                                        </p:attrNameLst>
                                      </p:cBhvr>
                                      <p:tavLst>
                                        <p:tav tm="0">
                                          <p:val>
                                            <p:fltVal val="0"/>
                                          </p:val>
                                        </p:tav>
                                        <p:tav tm="100000">
                                          <p:val>
                                            <p:strVal val="#ppt_w"/>
                                          </p:val>
                                        </p:tav>
                                      </p:tavLst>
                                    </p:anim>
                                    <p:anim calcmode="lin" valueType="num">
                                      <p:cBhvr>
                                        <p:cTn id="140" dur="400" fill="hold"/>
                                        <p:tgtEl>
                                          <p:spTgt spid="17"/>
                                        </p:tgtEl>
                                        <p:attrNameLst>
                                          <p:attrName>ppt_h</p:attrName>
                                        </p:attrNameLst>
                                      </p:cBhvr>
                                      <p:tavLst>
                                        <p:tav tm="0">
                                          <p:val>
                                            <p:fltVal val="0"/>
                                          </p:val>
                                        </p:tav>
                                        <p:tav tm="100000">
                                          <p:val>
                                            <p:strVal val="#ppt_h"/>
                                          </p:val>
                                        </p:tav>
                                      </p:tavLst>
                                    </p:anim>
                                    <p:animEffect transition="in" filter="fade">
                                      <p:cBhvr>
                                        <p:cTn id="141" dur="400"/>
                                        <p:tgtEl>
                                          <p:spTgt spid="17"/>
                                        </p:tgtEl>
                                      </p:cBhvr>
                                    </p:animEffect>
                                  </p:childTnLst>
                                </p:cTn>
                              </p:par>
                              <p:par>
                                <p:cTn id="142" presetID="53" presetClass="entr" presetSubtype="16" fill="hold" grpId="0" nodeType="withEffect">
                                  <p:stCondLst>
                                    <p:cond delay="5120"/>
                                  </p:stCondLst>
                                  <p:childTnLst>
                                    <p:set>
                                      <p:cBhvr>
                                        <p:cTn id="143" dur="1" fill="hold">
                                          <p:stCondLst>
                                            <p:cond delay="0"/>
                                          </p:stCondLst>
                                        </p:cTn>
                                        <p:tgtEl>
                                          <p:spTgt spid="15"/>
                                        </p:tgtEl>
                                        <p:attrNameLst>
                                          <p:attrName>style.visibility</p:attrName>
                                        </p:attrNameLst>
                                      </p:cBhvr>
                                      <p:to>
                                        <p:strVal val="visible"/>
                                      </p:to>
                                    </p:set>
                                    <p:anim calcmode="lin" valueType="num">
                                      <p:cBhvr>
                                        <p:cTn id="144" dur="500" fill="hold"/>
                                        <p:tgtEl>
                                          <p:spTgt spid="15"/>
                                        </p:tgtEl>
                                        <p:attrNameLst>
                                          <p:attrName>ppt_w</p:attrName>
                                        </p:attrNameLst>
                                      </p:cBhvr>
                                      <p:tavLst>
                                        <p:tav tm="0">
                                          <p:val>
                                            <p:fltVal val="0"/>
                                          </p:val>
                                        </p:tav>
                                        <p:tav tm="100000">
                                          <p:val>
                                            <p:strVal val="#ppt_w"/>
                                          </p:val>
                                        </p:tav>
                                      </p:tavLst>
                                    </p:anim>
                                    <p:anim calcmode="lin" valueType="num">
                                      <p:cBhvr>
                                        <p:cTn id="145" dur="500" fill="hold"/>
                                        <p:tgtEl>
                                          <p:spTgt spid="15"/>
                                        </p:tgtEl>
                                        <p:attrNameLst>
                                          <p:attrName>ppt_h</p:attrName>
                                        </p:attrNameLst>
                                      </p:cBhvr>
                                      <p:tavLst>
                                        <p:tav tm="0">
                                          <p:val>
                                            <p:fltVal val="0"/>
                                          </p:val>
                                        </p:tav>
                                        <p:tav tm="100000">
                                          <p:val>
                                            <p:strVal val="#ppt_h"/>
                                          </p:val>
                                        </p:tav>
                                      </p:tavLst>
                                    </p:anim>
                                    <p:animEffect transition="in" filter="fade">
                                      <p:cBhvr>
                                        <p:cTn id="146" dur="500"/>
                                        <p:tgtEl>
                                          <p:spTgt spid="15"/>
                                        </p:tgtEl>
                                      </p:cBhvr>
                                    </p:animEffect>
                                  </p:childTnLst>
                                </p:cTn>
                              </p:par>
                              <p:par>
                                <p:cTn id="147" presetID="53" presetClass="entr" presetSubtype="16" fill="hold" grpId="0" nodeType="withEffect">
                                  <p:stCondLst>
                                    <p:cond delay="5140"/>
                                  </p:stCondLst>
                                  <p:childTnLst>
                                    <p:set>
                                      <p:cBhvr>
                                        <p:cTn id="148" dur="1" fill="hold">
                                          <p:stCondLst>
                                            <p:cond delay="0"/>
                                          </p:stCondLst>
                                        </p:cTn>
                                        <p:tgtEl>
                                          <p:spTgt spid="14"/>
                                        </p:tgtEl>
                                        <p:attrNameLst>
                                          <p:attrName>style.visibility</p:attrName>
                                        </p:attrNameLst>
                                      </p:cBhvr>
                                      <p:to>
                                        <p:strVal val="visible"/>
                                      </p:to>
                                    </p:set>
                                    <p:anim calcmode="lin" valueType="num">
                                      <p:cBhvr>
                                        <p:cTn id="149" dur="600" fill="hold"/>
                                        <p:tgtEl>
                                          <p:spTgt spid="14"/>
                                        </p:tgtEl>
                                        <p:attrNameLst>
                                          <p:attrName>ppt_w</p:attrName>
                                        </p:attrNameLst>
                                      </p:cBhvr>
                                      <p:tavLst>
                                        <p:tav tm="0">
                                          <p:val>
                                            <p:fltVal val="0"/>
                                          </p:val>
                                        </p:tav>
                                        <p:tav tm="100000">
                                          <p:val>
                                            <p:strVal val="#ppt_w"/>
                                          </p:val>
                                        </p:tav>
                                      </p:tavLst>
                                    </p:anim>
                                    <p:anim calcmode="lin" valueType="num">
                                      <p:cBhvr>
                                        <p:cTn id="150" dur="600" fill="hold"/>
                                        <p:tgtEl>
                                          <p:spTgt spid="14"/>
                                        </p:tgtEl>
                                        <p:attrNameLst>
                                          <p:attrName>ppt_h</p:attrName>
                                        </p:attrNameLst>
                                      </p:cBhvr>
                                      <p:tavLst>
                                        <p:tav tm="0">
                                          <p:val>
                                            <p:fltVal val="0"/>
                                          </p:val>
                                        </p:tav>
                                        <p:tav tm="100000">
                                          <p:val>
                                            <p:strVal val="#ppt_h"/>
                                          </p:val>
                                        </p:tav>
                                      </p:tavLst>
                                    </p:anim>
                                    <p:animEffect transition="in" filter="fade">
                                      <p:cBhvr>
                                        <p:cTn id="151" dur="600"/>
                                        <p:tgtEl>
                                          <p:spTgt spid="14"/>
                                        </p:tgtEl>
                                      </p:cBhvr>
                                    </p:animEffect>
                                  </p:childTnLst>
                                </p:cTn>
                              </p:par>
                              <p:par>
                                <p:cTn id="152" presetID="53" presetClass="entr" presetSubtype="16" fill="hold" grpId="0" nodeType="withEffect">
                                  <p:stCondLst>
                                    <p:cond delay="5160"/>
                                  </p:stCondLst>
                                  <p:childTnLst>
                                    <p:set>
                                      <p:cBhvr>
                                        <p:cTn id="153" dur="1" fill="hold">
                                          <p:stCondLst>
                                            <p:cond delay="0"/>
                                          </p:stCondLst>
                                        </p:cTn>
                                        <p:tgtEl>
                                          <p:spTgt spid="18"/>
                                        </p:tgtEl>
                                        <p:attrNameLst>
                                          <p:attrName>style.visibility</p:attrName>
                                        </p:attrNameLst>
                                      </p:cBhvr>
                                      <p:to>
                                        <p:strVal val="visible"/>
                                      </p:to>
                                    </p:set>
                                    <p:anim calcmode="lin" valueType="num">
                                      <p:cBhvr>
                                        <p:cTn id="154" dur="700" fill="hold"/>
                                        <p:tgtEl>
                                          <p:spTgt spid="18"/>
                                        </p:tgtEl>
                                        <p:attrNameLst>
                                          <p:attrName>ppt_w</p:attrName>
                                        </p:attrNameLst>
                                      </p:cBhvr>
                                      <p:tavLst>
                                        <p:tav tm="0">
                                          <p:val>
                                            <p:fltVal val="0"/>
                                          </p:val>
                                        </p:tav>
                                        <p:tav tm="100000">
                                          <p:val>
                                            <p:strVal val="#ppt_w"/>
                                          </p:val>
                                        </p:tav>
                                      </p:tavLst>
                                    </p:anim>
                                    <p:anim calcmode="lin" valueType="num">
                                      <p:cBhvr>
                                        <p:cTn id="155" dur="700" fill="hold"/>
                                        <p:tgtEl>
                                          <p:spTgt spid="18"/>
                                        </p:tgtEl>
                                        <p:attrNameLst>
                                          <p:attrName>ppt_h</p:attrName>
                                        </p:attrNameLst>
                                      </p:cBhvr>
                                      <p:tavLst>
                                        <p:tav tm="0">
                                          <p:val>
                                            <p:fltVal val="0"/>
                                          </p:val>
                                        </p:tav>
                                        <p:tav tm="100000">
                                          <p:val>
                                            <p:strVal val="#ppt_h"/>
                                          </p:val>
                                        </p:tav>
                                      </p:tavLst>
                                    </p:anim>
                                    <p:animEffect transition="in" filter="fade">
                                      <p:cBhvr>
                                        <p:cTn id="156" dur="700"/>
                                        <p:tgtEl>
                                          <p:spTgt spid="18"/>
                                        </p:tgtEl>
                                      </p:cBhvr>
                                    </p:animEffect>
                                  </p:childTnLst>
                                </p:cTn>
                              </p:par>
                              <p:par>
                                <p:cTn id="157" presetID="53" presetClass="entr" presetSubtype="16" fill="hold" grpId="0" nodeType="withEffect">
                                  <p:stCondLst>
                                    <p:cond delay="5180"/>
                                  </p:stCondLst>
                                  <p:childTnLst>
                                    <p:set>
                                      <p:cBhvr>
                                        <p:cTn id="158" dur="1" fill="hold">
                                          <p:stCondLst>
                                            <p:cond delay="0"/>
                                          </p:stCondLst>
                                        </p:cTn>
                                        <p:tgtEl>
                                          <p:spTgt spid="20"/>
                                        </p:tgtEl>
                                        <p:attrNameLst>
                                          <p:attrName>style.visibility</p:attrName>
                                        </p:attrNameLst>
                                      </p:cBhvr>
                                      <p:to>
                                        <p:strVal val="visible"/>
                                      </p:to>
                                    </p:set>
                                    <p:anim calcmode="lin" valueType="num">
                                      <p:cBhvr>
                                        <p:cTn id="159" dur="800" fill="hold"/>
                                        <p:tgtEl>
                                          <p:spTgt spid="20"/>
                                        </p:tgtEl>
                                        <p:attrNameLst>
                                          <p:attrName>ppt_w</p:attrName>
                                        </p:attrNameLst>
                                      </p:cBhvr>
                                      <p:tavLst>
                                        <p:tav tm="0">
                                          <p:val>
                                            <p:fltVal val="0"/>
                                          </p:val>
                                        </p:tav>
                                        <p:tav tm="100000">
                                          <p:val>
                                            <p:strVal val="#ppt_w"/>
                                          </p:val>
                                        </p:tav>
                                      </p:tavLst>
                                    </p:anim>
                                    <p:anim calcmode="lin" valueType="num">
                                      <p:cBhvr>
                                        <p:cTn id="160" dur="800" fill="hold"/>
                                        <p:tgtEl>
                                          <p:spTgt spid="20"/>
                                        </p:tgtEl>
                                        <p:attrNameLst>
                                          <p:attrName>ppt_h</p:attrName>
                                        </p:attrNameLst>
                                      </p:cBhvr>
                                      <p:tavLst>
                                        <p:tav tm="0">
                                          <p:val>
                                            <p:fltVal val="0"/>
                                          </p:val>
                                        </p:tav>
                                        <p:tav tm="100000">
                                          <p:val>
                                            <p:strVal val="#ppt_h"/>
                                          </p:val>
                                        </p:tav>
                                      </p:tavLst>
                                    </p:anim>
                                    <p:animEffect transition="in" filter="fade">
                                      <p:cBhvr>
                                        <p:cTn id="161" dur="800"/>
                                        <p:tgtEl>
                                          <p:spTgt spid="20"/>
                                        </p:tgtEl>
                                      </p:cBhvr>
                                    </p:animEffect>
                                  </p:childTnLst>
                                </p:cTn>
                              </p:par>
                              <p:par>
                                <p:cTn id="162" presetID="53" presetClass="entr" presetSubtype="16" fill="hold" grpId="0" nodeType="withEffect">
                                  <p:stCondLst>
                                    <p:cond delay="5200"/>
                                  </p:stCondLst>
                                  <p:childTnLst>
                                    <p:set>
                                      <p:cBhvr>
                                        <p:cTn id="163" dur="1" fill="hold">
                                          <p:stCondLst>
                                            <p:cond delay="0"/>
                                          </p:stCondLst>
                                        </p:cTn>
                                        <p:tgtEl>
                                          <p:spTgt spid="19"/>
                                        </p:tgtEl>
                                        <p:attrNameLst>
                                          <p:attrName>style.visibility</p:attrName>
                                        </p:attrNameLst>
                                      </p:cBhvr>
                                      <p:to>
                                        <p:strVal val="visible"/>
                                      </p:to>
                                    </p:set>
                                    <p:anim calcmode="lin" valueType="num">
                                      <p:cBhvr>
                                        <p:cTn id="164" dur="400" fill="hold"/>
                                        <p:tgtEl>
                                          <p:spTgt spid="19"/>
                                        </p:tgtEl>
                                        <p:attrNameLst>
                                          <p:attrName>ppt_w</p:attrName>
                                        </p:attrNameLst>
                                      </p:cBhvr>
                                      <p:tavLst>
                                        <p:tav tm="0">
                                          <p:val>
                                            <p:fltVal val="0"/>
                                          </p:val>
                                        </p:tav>
                                        <p:tav tm="100000">
                                          <p:val>
                                            <p:strVal val="#ppt_w"/>
                                          </p:val>
                                        </p:tav>
                                      </p:tavLst>
                                    </p:anim>
                                    <p:anim calcmode="lin" valueType="num">
                                      <p:cBhvr>
                                        <p:cTn id="165" dur="400" fill="hold"/>
                                        <p:tgtEl>
                                          <p:spTgt spid="19"/>
                                        </p:tgtEl>
                                        <p:attrNameLst>
                                          <p:attrName>ppt_h</p:attrName>
                                        </p:attrNameLst>
                                      </p:cBhvr>
                                      <p:tavLst>
                                        <p:tav tm="0">
                                          <p:val>
                                            <p:fltVal val="0"/>
                                          </p:val>
                                        </p:tav>
                                        <p:tav tm="100000">
                                          <p:val>
                                            <p:strVal val="#ppt_h"/>
                                          </p:val>
                                        </p:tav>
                                      </p:tavLst>
                                    </p:anim>
                                    <p:animEffect transition="in" filter="fade">
                                      <p:cBhvr>
                                        <p:cTn id="166" dur="400"/>
                                        <p:tgtEl>
                                          <p:spTgt spid="19"/>
                                        </p:tgtEl>
                                      </p:cBhvr>
                                    </p:animEffect>
                                  </p:childTnLst>
                                </p:cTn>
                              </p:par>
                              <p:par>
                                <p:cTn id="167" presetID="53" presetClass="entr" presetSubtype="16" fill="hold" grpId="0" nodeType="withEffect">
                                  <p:stCondLst>
                                    <p:cond delay="5220"/>
                                  </p:stCondLst>
                                  <p:childTnLst>
                                    <p:set>
                                      <p:cBhvr>
                                        <p:cTn id="168" dur="1" fill="hold">
                                          <p:stCondLst>
                                            <p:cond delay="0"/>
                                          </p:stCondLst>
                                        </p:cTn>
                                        <p:tgtEl>
                                          <p:spTgt spid="16"/>
                                        </p:tgtEl>
                                        <p:attrNameLst>
                                          <p:attrName>style.visibility</p:attrName>
                                        </p:attrNameLst>
                                      </p:cBhvr>
                                      <p:to>
                                        <p:strVal val="visible"/>
                                      </p:to>
                                    </p:set>
                                    <p:anim calcmode="lin" valueType="num">
                                      <p:cBhvr>
                                        <p:cTn id="169" dur="500" fill="hold"/>
                                        <p:tgtEl>
                                          <p:spTgt spid="16"/>
                                        </p:tgtEl>
                                        <p:attrNameLst>
                                          <p:attrName>ppt_w</p:attrName>
                                        </p:attrNameLst>
                                      </p:cBhvr>
                                      <p:tavLst>
                                        <p:tav tm="0">
                                          <p:val>
                                            <p:fltVal val="0"/>
                                          </p:val>
                                        </p:tav>
                                        <p:tav tm="100000">
                                          <p:val>
                                            <p:strVal val="#ppt_w"/>
                                          </p:val>
                                        </p:tav>
                                      </p:tavLst>
                                    </p:anim>
                                    <p:anim calcmode="lin" valueType="num">
                                      <p:cBhvr>
                                        <p:cTn id="170" dur="500" fill="hold"/>
                                        <p:tgtEl>
                                          <p:spTgt spid="16"/>
                                        </p:tgtEl>
                                        <p:attrNameLst>
                                          <p:attrName>ppt_h</p:attrName>
                                        </p:attrNameLst>
                                      </p:cBhvr>
                                      <p:tavLst>
                                        <p:tav tm="0">
                                          <p:val>
                                            <p:fltVal val="0"/>
                                          </p:val>
                                        </p:tav>
                                        <p:tav tm="100000">
                                          <p:val>
                                            <p:strVal val="#ppt_h"/>
                                          </p:val>
                                        </p:tav>
                                      </p:tavLst>
                                    </p:anim>
                                    <p:animEffect transition="in" filter="fade">
                                      <p:cBhvr>
                                        <p:cTn id="171" dur="500"/>
                                        <p:tgtEl>
                                          <p:spTgt spid="16"/>
                                        </p:tgtEl>
                                      </p:cBhvr>
                                    </p:animEffect>
                                  </p:childTnLst>
                                </p:cTn>
                              </p:par>
                              <p:par>
                                <p:cTn id="172" presetID="53" presetClass="entr" presetSubtype="16" fill="hold" grpId="0" nodeType="withEffect">
                                  <p:stCondLst>
                                    <p:cond delay="5240"/>
                                  </p:stCondLst>
                                  <p:childTnLst>
                                    <p:set>
                                      <p:cBhvr>
                                        <p:cTn id="173" dur="1" fill="hold">
                                          <p:stCondLst>
                                            <p:cond delay="0"/>
                                          </p:stCondLst>
                                        </p:cTn>
                                        <p:tgtEl>
                                          <p:spTgt spid="13"/>
                                        </p:tgtEl>
                                        <p:attrNameLst>
                                          <p:attrName>style.visibility</p:attrName>
                                        </p:attrNameLst>
                                      </p:cBhvr>
                                      <p:to>
                                        <p:strVal val="visible"/>
                                      </p:to>
                                    </p:set>
                                    <p:anim calcmode="lin" valueType="num">
                                      <p:cBhvr>
                                        <p:cTn id="174" dur="700" fill="hold"/>
                                        <p:tgtEl>
                                          <p:spTgt spid="13"/>
                                        </p:tgtEl>
                                        <p:attrNameLst>
                                          <p:attrName>ppt_w</p:attrName>
                                        </p:attrNameLst>
                                      </p:cBhvr>
                                      <p:tavLst>
                                        <p:tav tm="0">
                                          <p:val>
                                            <p:fltVal val="0"/>
                                          </p:val>
                                        </p:tav>
                                        <p:tav tm="100000">
                                          <p:val>
                                            <p:strVal val="#ppt_w"/>
                                          </p:val>
                                        </p:tav>
                                      </p:tavLst>
                                    </p:anim>
                                    <p:anim calcmode="lin" valueType="num">
                                      <p:cBhvr>
                                        <p:cTn id="175" dur="700" fill="hold"/>
                                        <p:tgtEl>
                                          <p:spTgt spid="13"/>
                                        </p:tgtEl>
                                        <p:attrNameLst>
                                          <p:attrName>ppt_h</p:attrName>
                                        </p:attrNameLst>
                                      </p:cBhvr>
                                      <p:tavLst>
                                        <p:tav tm="0">
                                          <p:val>
                                            <p:fltVal val="0"/>
                                          </p:val>
                                        </p:tav>
                                        <p:tav tm="100000">
                                          <p:val>
                                            <p:strVal val="#ppt_h"/>
                                          </p:val>
                                        </p:tav>
                                      </p:tavLst>
                                    </p:anim>
                                    <p:animEffect transition="in" filter="fade">
                                      <p:cBhvr>
                                        <p:cTn id="176" dur="7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4" grpId="0" animBg="1"/>
      <p:bldP spid="4" grpId="1" animBg="1"/>
      <p:bldP spid="4" grpId="2" animBg="1"/>
      <p:bldP spid="5" grpId="0"/>
      <p:bldP spid="5" grpId="1"/>
      <p:bldP spid="5" grpId="2"/>
      <p:bldP spid="6" grpId="0" animBg="1"/>
      <p:bldP spid="6" grpId="1" animBg="1"/>
      <p:bldP spid="6" grpId="2" animBg="1"/>
      <p:bldP spid="6" grpId="3" animBg="1"/>
      <p:bldP spid="7" grpId="0" animBg="1"/>
      <p:bldP spid="7" grpId="1" animBg="1"/>
      <p:bldP spid="7" grpId="2" animBg="1"/>
      <p:bldP spid="7" grpId="3" animBg="1"/>
      <p:bldP spid="8" grpId="0" animBg="1"/>
      <p:bldP spid="8" grpId="1" animBg="1"/>
      <p:bldP spid="8" grpId="2" animBg="1"/>
      <p:bldP spid="8" grpId="3" animBg="1"/>
      <p:bldP spid="9" grpId="0" animBg="1"/>
      <p:bldP spid="9" grpId="1" animBg="1"/>
      <p:bldP spid="9" grpId="2" animBg="1"/>
      <p:bldP spid="9" grpId="3" animBg="1"/>
      <p:bldP spid="10" grpId="0" animBg="1"/>
      <p:bldP spid="10" grpId="1" animBg="1"/>
      <p:bldP spid="10" grpId="2" animBg="1"/>
      <p:bldP spid="10" grpId="3"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30785" y="1200150"/>
            <a:ext cx="3883493" cy="320754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8533" y="1200150"/>
            <a:ext cx="3884682" cy="320754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595" y="273844"/>
            <a:ext cx="788719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595" y="1260872"/>
            <a:ext cx="3868020" cy="617934"/>
          </a:xfrm>
        </p:spPr>
        <p:txBody>
          <a:bodyPr anchor="b"/>
          <a:lstStyle>
            <a:lvl1pPr marL="0" indent="0">
              <a:buNone/>
              <a:defRPr sz="1800" b="1"/>
            </a:lvl1pPr>
            <a:lvl2pPr marL="342900" indent="0">
              <a:buNone/>
              <a:defRPr sz="1500" b="1"/>
            </a:lvl2pPr>
            <a:lvl3pPr marL="685800" indent="0">
              <a:buNone/>
              <a:defRPr sz="1300" b="1"/>
            </a:lvl3pPr>
            <a:lvl4pPr marL="1028700"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595" y="1878806"/>
            <a:ext cx="386802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723" y="1260872"/>
            <a:ext cx="3887063" cy="617934"/>
          </a:xfrm>
        </p:spPr>
        <p:txBody>
          <a:bodyPr anchor="b"/>
          <a:lstStyle>
            <a:lvl1pPr marL="0" indent="0">
              <a:buNone/>
              <a:defRPr sz="1800" b="1"/>
            </a:lvl1pPr>
            <a:lvl2pPr marL="342900" indent="0">
              <a:buNone/>
              <a:defRPr sz="1500" b="1"/>
            </a:lvl2pPr>
            <a:lvl3pPr marL="685800" indent="0">
              <a:buNone/>
              <a:defRPr sz="1300" b="1"/>
            </a:lvl3pPr>
            <a:lvl4pPr marL="1028700"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723" y="1878806"/>
            <a:ext cx="3887063"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595" y="342900"/>
            <a:ext cx="2949217"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063" y="740569"/>
            <a:ext cx="4629723"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595" y="1543050"/>
            <a:ext cx="2949217" cy="2858691"/>
          </a:xfrm>
        </p:spPr>
        <p:txBody>
          <a:bodyPr/>
          <a:lstStyle>
            <a:lvl1pPr marL="0" indent="0">
              <a:buNone/>
              <a:defRPr sz="1200"/>
            </a:lvl1pPr>
            <a:lvl2pPr marL="342900" indent="0">
              <a:buNone/>
              <a:defRPr sz="1000"/>
            </a:lvl2pPr>
            <a:lvl3pPr marL="685800" indent="0">
              <a:buNone/>
              <a:defRPr sz="900"/>
            </a:lvl3pPr>
            <a:lvl4pPr marL="1028700" indent="0">
              <a:buNone/>
              <a:defRPr sz="700"/>
            </a:lvl4pPr>
            <a:lvl5pPr marL="1370965" indent="0">
              <a:buNone/>
              <a:defRPr sz="700"/>
            </a:lvl5pPr>
            <a:lvl6pPr marL="1713865" indent="0">
              <a:buNone/>
              <a:defRPr sz="700"/>
            </a:lvl6pPr>
            <a:lvl7pPr marL="2056765" indent="0">
              <a:buNone/>
              <a:defRPr sz="700"/>
            </a:lvl7pPr>
            <a:lvl8pPr marL="2399665" indent="0">
              <a:buNone/>
              <a:defRPr sz="700"/>
            </a:lvl8pPr>
            <a:lvl9pPr marL="2742565" indent="0">
              <a:buNone/>
              <a:defRPr sz="700"/>
            </a:lvl9pPr>
          </a:lstStyle>
          <a:p>
            <a:pPr lvl="0"/>
            <a:r>
              <a:rPr lang="zh-CN" altLang="en-US" smtClean="0"/>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595" y="342900"/>
            <a:ext cx="2949217"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063" y="740569"/>
            <a:ext cx="4629723" cy="3655219"/>
          </a:xfrm>
        </p:spPr>
        <p:txBody>
          <a:bodyPr vert="horz" wrap="square" lIns="68562" tIns="34281" rIns="68562" bIns="34281"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2400" b="0" i="0" u="none" strike="noStrike" kern="1200" cap="none" spc="0" normalizeH="0" baseline="0" noProof="0">
              <a:ln>
                <a:noFill/>
              </a:ln>
              <a:solidFill>
                <a:schemeClr val="bg2"/>
              </a:solidFill>
              <a:effectLst/>
              <a:uLnTx/>
              <a:uFillTx/>
              <a:latin typeface="+mn-lt"/>
              <a:ea typeface="+mn-ea"/>
              <a:cs typeface="微软雅黑" panose="020B0503020204020204" pitchFamily="34" charset="-122"/>
            </a:endParaRPr>
          </a:p>
        </p:txBody>
      </p:sp>
      <p:sp>
        <p:nvSpPr>
          <p:cNvPr id="4" name="文本占位符 3"/>
          <p:cNvSpPr>
            <a:spLocks noGrp="1"/>
          </p:cNvSpPr>
          <p:nvPr>
            <p:ph type="body" sz="half" idx="2"/>
          </p:nvPr>
        </p:nvSpPr>
        <p:spPr>
          <a:xfrm>
            <a:off x="629595" y="1543050"/>
            <a:ext cx="2949217" cy="2858691"/>
          </a:xfrm>
        </p:spPr>
        <p:txBody>
          <a:bodyPr/>
          <a:lstStyle>
            <a:lvl1pPr marL="0" indent="0">
              <a:buNone/>
              <a:defRPr sz="1200"/>
            </a:lvl1pPr>
            <a:lvl2pPr marL="342900" indent="0">
              <a:buNone/>
              <a:defRPr sz="1000"/>
            </a:lvl2pPr>
            <a:lvl3pPr marL="685800" indent="0">
              <a:buNone/>
              <a:defRPr sz="900"/>
            </a:lvl3pPr>
            <a:lvl4pPr marL="1028700" indent="0">
              <a:buNone/>
              <a:defRPr sz="700"/>
            </a:lvl4pPr>
            <a:lvl5pPr marL="1370965" indent="0">
              <a:buNone/>
              <a:defRPr sz="700"/>
            </a:lvl5pPr>
            <a:lvl6pPr marL="1713865" indent="0">
              <a:buNone/>
              <a:defRPr sz="700"/>
            </a:lvl6pPr>
            <a:lvl7pPr marL="2056765" indent="0">
              <a:buNone/>
              <a:defRPr sz="700"/>
            </a:lvl7pPr>
            <a:lvl8pPr marL="2399665" indent="0">
              <a:buNone/>
              <a:defRPr sz="700"/>
            </a:lvl8pPr>
            <a:lvl9pPr marL="2742565" indent="0">
              <a:buNone/>
              <a:defRPr sz="700"/>
            </a:lvl9pPr>
          </a:lstStyle>
          <a:p>
            <a:pPr lvl="0"/>
            <a:r>
              <a:rPr lang="zh-CN" altLang="en-US" smtClean="0"/>
              <a:t>单击此处编辑母版文本样式</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500" y="442913"/>
            <a:ext cx="1969715" cy="396478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30785" y="442913"/>
            <a:ext cx="5798460" cy="396478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分节标题">
    <p:bg>
      <p:bgPr>
        <a:solidFill>
          <a:srgbClr val="F8F8F8"/>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628650" y="4767263"/>
            <a:ext cx="2057400" cy="274638"/>
          </a:xfrm>
          <a:prstGeom prst="rect">
            <a:avLst/>
          </a:prstGeom>
        </p:spPr>
        <p:txBody>
          <a:bodyPr lIns="68562" tIns="34281" rIns="68562" bIns="34281"/>
          <a:lstStyle>
            <a:lvl1pPr>
              <a:buFont typeface="Arial" panose="020B0604020202020204" pitchFamily="34" charset="0"/>
              <a:buNone/>
              <a:defRPr>
                <a:solidFill>
                  <a:srgbClr val="21A3D0"/>
                </a:solidFill>
                <a:cs typeface="+mn-cs"/>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028950" y="4767263"/>
            <a:ext cx="3086100" cy="274638"/>
          </a:xfrm>
          <a:prstGeom prst="rect">
            <a:avLst/>
          </a:prstGeom>
        </p:spPr>
        <p:txBody>
          <a:bodyPr lIns="68562" tIns="34281" rIns="68562" bIns="34281"/>
          <a:lstStyle>
            <a:lvl1pPr>
              <a:buFont typeface="Arial" panose="020B0604020202020204" pitchFamily="34" charset="0"/>
              <a:buNone/>
              <a:defRPr>
                <a:solidFill>
                  <a:srgbClr val="21A3D0"/>
                </a:solidFill>
                <a:cs typeface="+mn-cs"/>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457950" y="4767263"/>
            <a:ext cx="2057400" cy="274638"/>
          </a:xfrm>
          <a:prstGeom prst="rect">
            <a:avLst/>
          </a:prstGeom>
        </p:spPr>
        <p:txBody>
          <a:bodyPr lIns="68562" tIns="34281" rIns="68562" bIns="34281"/>
          <a:lstStyle/>
          <a:p>
            <a:pPr lvl="0" eaLnBrk="1" hangingPunct="1">
              <a:buChar char="•"/>
            </a:pPr>
            <a:fld id="{9A0DB2DC-4C9A-4742-B13C-FB6460FD3503}" type="slidenum">
              <a:rPr lang="zh-CN" altLang="en-US" dirty="0">
                <a:solidFill>
                  <a:srgbClr val="21A3D0"/>
                </a:solidFill>
              </a:rPr>
              <a:t>‹#›</a:t>
            </a:fld>
            <a:endParaRPr lang="zh-CN" altLang="en-US" dirty="0">
              <a:solidFill>
                <a:srgbClr val="21A3D0"/>
              </a:solidFill>
            </a:endParaRPr>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幻灯片">
    <p:bg>
      <p:bgPr>
        <a:solidFill>
          <a:srgbClr val="F8F8F8"/>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628650" y="4767263"/>
            <a:ext cx="2057400" cy="274638"/>
          </a:xfrm>
          <a:prstGeom prst="rect">
            <a:avLst/>
          </a:prstGeom>
        </p:spPr>
        <p:txBody>
          <a:bodyPr lIns="68562" tIns="34281" rIns="68562" bIns="34281"/>
          <a:lstStyle>
            <a:lvl1pPr>
              <a:buFont typeface="Arial" panose="020B0604020202020204" pitchFamily="34" charset="0"/>
              <a:buNone/>
              <a:defRPr>
                <a:solidFill>
                  <a:srgbClr val="21A3D0"/>
                </a:solidFill>
                <a:cs typeface="+mn-cs"/>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028950" y="4767263"/>
            <a:ext cx="3086100" cy="274638"/>
          </a:xfrm>
          <a:prstGeom prst="rect">
            <a:avLst/>
          </a:prstGeom>
        </p:spPr>
        <p:txBody>
          <a:bodyPr lIns="68562" tIns="34281" rIns="68562" bIns="34281"/>
          <a:lstStyle>
            <a:lvl1pPr>
              <a:buFont typeface="Arial" panose="020B0604020202020204" pitchFamily="34" charset="0"/>
              <a:buNone/>
              <a:defRPr>
                <a:solidFill>
                  <a:srgbClr val="21A3D0"/>
                </a:solidFill>
                <a:cs typeface="+mn-cs"/>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457950" y="4767263"/>
            <a:ext cx="2057400" cy="274638"/>
          </a:xfrm>
          <a:prstGeom prst="rect">
            <a:avLst/>
          </a:prstGeom>
        </p:spPr>
        <p:txBody>
          <a:bodyPr lIns="68562" tIns="34281" rIns="68562" bIns="34281"/>
          <a:lstStyle/>
          <a:p>
            <a:pPr lvl="0" eaLnBrk="1" hangingPunct="1">
              <a:buChar char="•"/>
            </a:pPr>
            <a:fld id="{9A0DB2DC-4C9A-4742-B13C-FB6460FD3503}" type="slidenum">
              <a:rPr lang="zh-CN" altLang="en-US" dirty="0">
                <a:solidFill>
                  <a:srgbClr val="21A3D0"/>
                </a:solidFill>
              </a:rPr>
              <a:t>‹#›</a:t>
            </a:fld>
            <a:endParaRPr lang="zh-CN" altLang="en-US" dirty="0">
              <a:solidFill>
                <a:srgbClr val="21A3D0"/>
              </a:solidFill>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sp>
        <p:nvSpPr>
          <p:cNvPr id="3074" name="直接连接符 1"/>
          <p:cNvSpPr/>
          <p:nvPr userDrawn="1"/>
        </p:nvSpPr>
        <p:spPr>
          <a:xfrm>
            <a:off x="179388" y="915988"/>
            <a:ext cx="8713787" cy="0"/>
          </a:xfrm>
          <a:prstGeom prst="line">
            <a:avLst/>
          </a:prstGeom>
          <a:ln w="12700" cap="flat" cmpd="sng">
            <a:solidFill>
              <a:srgbClr val="A5A5A5"/>
            </a:solidFill>
            <a:prstDash val="solid"/>
            <a:bevel/>
            <a:headEnd type="none" w="med" len="med"/>
            <a:tailEnd type="none" w="med" len="med"/>
          </a:ln>
        </p:spPr>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标题幻灯片">
    <p:bg>
      <p:bgPr>
        <a:solidFill>
          <a:srgbClr val="F8F8F8"/>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628650" y="4767263"/>
            <a:ext cx="2057400" cy="274638"/>
          </a:xfrm>
          <a:prstGeom prst="rect">
            <a:avLst/>
          </a:prstGeom>
        </p:spPr>
        <p:txBody>
          <a:bodyPr lIns="68562" tIns="34281" rIns="68562" bIns="34281"/>
          <a:lstStyle>
            <a:lvl1pPr>
              <a:buFont typeface="Arial" panose="020B0604020202020204" pitchFamily="34" charset="0"/>
              <a:buNone/>
              <a:defRPr>
                <a:solidFill>
                  <a:srgbClr val="21A3D0"/>
                </a:solidFill>
                <a:cs typeface="+mn-cs"/>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028950" y="4767263"/>
            <a:ext cx="3086100" cy="274638"/>
          </a:xfrm>
          <a:prstGeom prst="rect">
            <a:avLst/>
          </a:prstGeom>
        </p:spPr>
        <p:txBody>
          <a:bodyPr lIns="68562" tIns="34281" rIns="68562" bIns="34281"/>
          <a:lstStyle>
            <a:lvl1pPr>
              <a:buFont typeface="Arial" panose="020B0604020202020204" pitchFamily="34" charset="0"/>
              <a:buNone/>
              <a:defRPr>
                <a:solidFill>
                  <a:srgbClr val="21A3D0"/>
                </a:solidFill>
                <a:cs typeface="+mn-cs"/>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457950" y="4767263"/>
            <a:ext cx="2057400" cy="274638"/>
          </a:xfrm>
          <a:prstGeom prst="rect">
            <a:avLst/>
          </a:prstGeom>
        </p:spPr>
        <p:txBody>
          <a:bodyPr lIns="68562" tIns="34281" rIns="68562" bIns="34281"/>
          <a:lstStyle/>
          <a:p>
            <a:pPr lvl="0" eaLnBrk="1" hangingPunct="1">
              <a:buChar char="•"/>
            </a:pPr>
            <a:fld id="{9A0DB2DC-4C9A-4742-B13C-FB6460FD3503}" type="slidenum">
              <a:rPr lang="zh-CN" altLang="en-US" dirty="0">
                <a:solidFill>
                  <a:srgbClr val="21A3D0"/>
                </a:solidFill>
              </a:rPr>
              <a:t>‹#›</a:t>
            </a:fld>
            <a:endParaRPr lang="zh-CN" altLang="en-US" dirty="0">
              <a:solidFill>
                <a:srgbClr val="21A3D0"/>
              </a:solidFill>
            </a:endParaRPr>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内容页">
    <p:bg>
      <p:bgPr>
        <a:solidFill>
          <a:srgbClr val="F8F8F8"/>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628650" y="4767263"/>
            <a:ext cx="2057400" cy="274638"/>
          </a:xfrm>
          <a:prstGeom prst="rect">
            <a:avLst/>
          </a:prstGeom>
        </p:spPr>
        <p:txBody>
          <a:bodyPr lIns="68562" tIns="34281" rIns="68562" bIns="34281"/>
          <a:lstStyle>
            <a:lvl1pPr>
              <a:buFont typeface="Arial" panose="020B0604020202020204" pitchFamily="34" charset="0"/>
              <a:buNone/>
              <a:defRPr>
                <a:solidFill>
                  <a:srgbClr val="21A3D0"/>
                </a:solidFill>
                <a:cs typeface="+mn-cs"/>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028950" y="4767263"/>
            <a:ext cx="3086100" cy="274638"/>
          </a:xfrm>
          <a:prstGeom prst="rect">
            <a:avLst/>
          </a:prstGeom>
        </p:spPr>
        <p:txBody>
          <a:bodyPr lIns="68562" tIns="34281" rIns="68562" bIns="34281"/>
          <a:lstStyle>
            <a:lvl1pPr>
              <a:buFont typeface="Arial" panose="020B0604020202020204" pitchFamily="34" charset="0"/>
              <a:buNone/>
              <a:defRPr>
                <a:solidFill>
                  <a:srgbClr val="21A3D0"/>
                </a:solidFill>
                <a:cs typeface="+mn-cs"/>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457950" y="4767263"/>
            <a:ext cx="2057400" cy="274638"/>
          </a:xfrm>
          <a:prstGeom prst="rect">
            <a:avLst/>
          </a:prstGeom>
        </p:spPr>
        <p:txBody>
          <a:bodyPr lIns="68562" tIns="34281" rIns="68562" bIns="34281"/>
          <a:lstStyle/>
          <a:p>
            <a:pPr lvl="0" eaLnBrk="1" hangingPunct="1">
              <a:buChar char="•"/>
            </a:pPr>
            <a:fld id="{9A0DB2DC-4C9A-4742-B13C-FB6460FD3503}" type="slidenum">
              <a:rPr lang="zh-CN" altLang="en-US" dirty="0">
                <a:solidFill>
                  <a:srgbClr val="21A3D0"/>
                </a:solidFill>
              </a:rPr>
              <a:t>‹#›</a:t>
            </a:fld>
            <a:endParaRPr lang="zh-CN" altLang="en-US" dirty="0">
              <a:solidFill>
                <a:srgbClr val="21A3D0"/>
              </a:solidFill>
            </a:endParaRPr>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8F8F8"/>
        </a:solidFill>
        <a:effectLst/>
      </p:bgPr>
    </p:bg>
    <p:spTree>
      <p:nvGrpSpPr>
        <p:cNvPr id="1" name=""/>
        <p:cNvGrpSpPr/>
        <p:nvPr/>
      </p:nvGrpSpPr>
      <p:grpSpPr>
        <a:xfrm>
          <a:off x="0" y="0"/>
          <a:ext cx="0" cy="0"/>
          <a:chOff x="0" y="0"/>
          <a:chExt cx="0" cy="0"/>
        </a:xfrm>
      </p:grpSpPr>
    </p:spTree>
  </p:cSld>
  <p:clrMapOvr>
    <a:masterClrMapping/>
  </p:clrMapOvr>
  <p:transition spd="med" advClick="0" advTm="0">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
        <p:nvSpPr>
          <p:cNvPr id="4098" name="直接连接符 1"/>
          <p:cNvSpPr/>
          <p:nvPr userDrawn="1"/>
        </p:nvSpPr>
        <p:spPr>
          <a:xfrm>
            <a:off x="179388" y="714375"/>
            <a:ext cx="8713787" cy="0"/>
          </a:xfrm>
          <a:prstGeom prst="line">
            <a:avLst/>
          </a:prstGeom>
          <a:ln w="12700" cap="flat" cmpd="sng">
            <a:solidFill>
              <a:srgbClr val="A5A5A5"/>
            </a:solidFill>
            <a:prstDash val="solid"/>
            <a:bevel/>
            <a:headEnd type="none" w="med" len="med"/>
            <a:tailEnd type="none" w="med" len="med"/>
          </a:ln>
        </p:spPr>
      </p:sp>
      <p:sp>
        <p:nvSpPr>
          <p:cNvPr id="4099" name="TextBox 5"/>
          <p:cNvSpPr/>
          <p:nvPr userDrawn="1"/>
        </p:nvSpPr>
        <p:spPr>
          <a:xfrm>
            <a:off x="7369175" y="1588"/>
            <a:ext cx="1512888" cy="769937"/>
          </a:xfrm>
          <a:prstGeom prst="rect">
            <a:avLst/>
          </a:prstGeom>
          <a:noFill/>
          <a:ln w="9525">
            <a:noFill/>
          </a:ln>
        </p:spPr>
        <p:txBody>
          <a:bodyPr>
            <a:spAutoFit/>
          </a:bodyPr>
          <a:lstStyle/>
          <a:p>
            <a:pPr lvl="0" algn="dist">
              <a:buNone/>
            </a:pPr>
            <a:r>
              <a:rPr lang="en-US" altLang="zh-CN" sz="4400" b="1" dirty="0">
                <a:solidFill>
                  <a:srgbClr val="05AFC8"/>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4400" b="1" dirty="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4400" b="1" dirty="0">
                <a:solidFill>
                  <a:srgbClr val="FFC000"/>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4400" b="1" dirty="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sz="4400" b="1" dirty="0">
                <a:solidFill>
                  <a:srgbClr val="FA4453"/>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400" b="1" dirty="0">
              <a:solidFill>
                <a:srgbClr val="FA4453"/>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457200" y="4767263"/>
            <a:ext cx="2133600" cy="274638"/>
          </a:xfrm>
          <a:prstGeom prst="rect">
            <a:avLst/>
          </a:prstGeom>
        </p:spPr>
        <p:txBody>
          <a:bodyPr lIns="68571" tIns="34285" rIns="68571" bIns="34285"/>
          <a:lstStyle>
            <a:lvl1pPr defTabSz="685165" fontAlgn="auto">
              <a:spcBef>
                <a:spcPts val="0"/>
              </a:spcBef>
              <a:spcAft>
                <a:spcPts val="0"/>
              </a:spcAft>
              <a:defRPr sz="1300">
                <a:solidFill>
                  <a:srgbClr val="000000"/>
                </a:solidFill>
                <a:latin typeface="Century Gothic"/>
                <a:ea typeface="微软雅黑" panose="020B0503020204020204" pitchFamily="34" charset="-122"/>
                <a:cs typeface="+mn-cs"/>
              </a:defRPr>
            </a:lvl1pPr>
          </a:lstStyle>
          <a:p>
            <a:pPr marL="0" marR="0" lvl="0" indent="0" algn="l"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000000"/>
              </a:solidFill>
              <a:effectLst/>
              <a:uLnTx/>
              <a:uFillTx/>
              <a:latin typeface="Century Gothic"/>
              <a:ea typeface="微软雅黑" panose="020B0503020204020204" pitchFamily="34" charset="-122"/>
              <a:cs typeface="+mn-cs"/>
            </a:endParaRPr>
          </a:p>
        </p:txBody>
      </p:sp>
      <p:sp>
        <p:nvSpPr>
          <p:cNvPr id="3" name="页脚占位符 2"/>
          <p:cNvSpPr>
            <a:spLocks noGrp="1"/>
          </p:cNvSpPr>
          <p:nvPr>
            <p:ph type="ftr" sz="quarter" idx="3"/>
          </p:nvPr>
        </p:nvSpPr>
        <p:spPr>
          <a:xfrm>
            <a:off x="3124200" y="4767263"/>
            <a:ext cx="2895600" cy="274638"/>
          </a:xfrm>
          <a:prstGeom prst="rect">
            <a:avLst/>
          </a:prstGeom>
        </p:spPr>
        <p:txBody>
          <a:bodyPr lIns="68571" tIns="34285" rIns="68571" bIns="34285"/>
          <a:lstStyle>
            <a:lvl1pPr defTabSz="685165" fontAlgn="auto">
              <a:spcBef>
                <a:spcPts val="0"/>
              </a:spcBef>
              <a:spcAft>
                <a:spcPts val="0"/>
              </a:spcAft>
              <a:defRPr sz="1300">
                <a:solidFill>
                  <a:srgbClr val="000000"/>
                </a:solidFill>
                <a:latin typeface="Century Gothic"/>
                <a:ea typeface="微软雅黑" panose="020B0503020204020204" pitchFamily="34" charset="-122"/>
                <a:cs typeface="+mn-cs"/>
              </a:defRPr>
            </a:lvl1pPr>
          </a:lstStyle>
          <a:p>
            <a:pPr marL="0" marR="0" lvl="0" indent="0" algn="l" defTabSz="685165" rtl="0" eaLnBrk="1" fontAlgn="auto" latinLnBrk="0" hangingPunct="1">
              <a:lnSpc>
                <a:spcPct val="100000"/>
              </a:lnSpc>
              <a:spcBef>
                <a:spcPts val="0"/>
              </a:spcBef>
              <a:spcAft>
                <a:spcPts val="0"/>
              </a:spcAft>
              <a:buClrTx/>
              <a:buSzTx/>
              <a:buFontTx/>
              <a:buNone/>
              <a:defRPr/>
            </a:pPr>
            <a:endParaRPr kumimoji="0" lang="zh-CN" altLang="en-US" sz="1300" b="0" i="0" u="none" strike="noStrike" kern="1200" cap="none" spc="0" normalizeH="0" baseline="0" noProof="0">
              <a:ln>
                <a:noFill/>
              </a:ln>
              <a:solidFill>
                <a:srgbClr val="000000"/>
              </a:solidFill>
              <a:effectLst/>
              <a:uLnTx/>
              <a:uFillTx/>
              <a:latin typeface="Century Gothic"/>
              <a:ea typeface="微软雅黑" panose="020B0503020204020204" pitchFamily="34" charset="-122"/>
              <a:cs typeface="+mn-cs"/>
            </a:endParaRPr>
          </a:p>
        </p:txBody>
      </p:sp>
      <p:sp>
        <p:nvSpPr>
          <p:cNvPr id="4" name="灯片编号占位符 3"/>
          <p:cNvSpPr>
            <a:spLocks noGrp="1"/>
          </p:cNvSpPr>
          <p:nvPr>
            <p:ph type="sldNum" sz="quarter" idx="4"/>
          </p:nvPr>
        </p:nvSpPr>
        <p:spPr>
          <a:xfrm>
            <a:off x="6553200" y="4767263"/>
            <a:ext cx="2133600" cy="274638"/>
          </a:xfrm>
          <a:prstGeom prst="rect">
            <a:avLst/>
          </a:prstGeom>
        </p:spPr>
        <p:txBody>
          <a:bodyPr lIns="68571" tIns="34285" rIns="68571" bIns="34285"/>
          <a:lstStyle/>
          <a:p>
            <a:pPr lvl="0" defTabSz="684530" eaLnBrk="1" hangingPunct="1"/>
            <a:fld id="{9A0DB2DC-4C9A-4742-B13C-FB6460FD3503}" type="slidenum">
              <a:rPr lang="zh-CN" altLang="en-US" sz="1300" dirty="0">
                <a:solidFill>
                  <a:srgbClr val="000000"/>
                </a:solidFill>
                <a:latin typeface="Century Gothic" pitchFamily="34" charset="0"/>
                <a:ea typeface="微软雅黑" panose="020B0503020204020204" pitchFamily="34" charset="-122"/>
              </a:rPr>
              <a:t>‹#›</a:t>
            </a:fld>
            <a:endParaRPr lang="zh-CN" altLang="en-US" sz="1300" dirty="0">
              <a:solidFill>
                <a:srgbClr val="000000"/>
              </a:solidFill>
              <a:latin typeface="Century Gothic" pitchFamily="34" charset="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a:prstGeom prst="rect">
            <a:avLst/>
          </a:prstGeom>
        </p:spPr>
        <p:txBody>
          <a:bodyPr lIns="68571" tIns="34285" rIns="68571" bIns="34285"/>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a:prstGeom prst="rect">
            <a:avLst/>
          </a:prstGeom>
        </p:spPr>
        <p:txBody>
          <a:bodyPr lIns="68571" tIns="34285" rIns="68571" bIns="34285"/>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5365" indent="0" algn="ctr">
              <a:buNone/>
              <a:defRPr>
                <a:solidFill>
                  <a:schemeClr val="tx1">
                    <a:tint val="75000"/>
                  </a:schemeClr>
                </a:solidFill>
              </a:defRPr>
            </a:lvl6pPr>
            <a:lvl7pPr marL="2742565" indent="0" algn="ctr">
              <a:buNone/>
              <a:defRPr>
                <a:solidFill>
                  <a:schemeClr val="tx1">
                    <a:tint val="75000"/>
                  </a:schemeClr>
                </a:solidFill>
              </a:defRPr>
            </a:lvl7pPr>
            <a:lvl8pPr marL="3199765" indent="0" algn="ctr">
              <a:buNone/>
              <a:defRPr>
                <a:solidFill>
                  <a:schemeClr val="tx1">
                    <a:tint val="75000"/>
                  </a:schemeClr>
                </a:solidFill>
              </a:defRPr>
            </a:lvl8pPr>
            <a:lvl9pPr marL="365696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2"/>
          </p:nvPr>
        </p:nvSpPr>
        <p:spPr>
          <a:xfrm>
            <a:off x="457200" y="4767263"/>
            <a:ext cx="2133600" cy="274638"/>
          </a:xfrm>
          <a:prstGeom prst="rect">
            <a:avLst/>
          </a:prstGeom>
        </p:spPr>
        <p:txBody>
          <a:bodyPr lIns="68571" tIns="34285" rIns="68571" bIns="34285"/>
          <a:lstStyle>
            <a:lvl1pPr defTabSz="685165" fontAlgn="auto">
              <a:spcBef>
                <a:spcPts val="0"/>
              </a:spcBef>
              <a:spcAft>
                <a:spcPts val="0"/>
              </a:spcAft>
              <a:defRPr sz="1300">
                <a:solidFill>
                  <a:srgbClr val="000000"/>
                </a:solidFill>
                <a:latin typeface="Century Gothic"/>
                <a:ea typeface="微软雅黑" panose="020B0503020204020204" pitchFamily="34" charset="-122"/>
                <a:cs typeface="+mn-cs"/>
              </a:defRPr>
            </a:lvl1pPr>
          </a:lstStyle>
          <a:p>
            <a:pPr marL="0" marR="0" lvl="0" indent="0" algn="l" defTabSz="685165" rtl="0" eaLnBrk="1" fontAlgn="auto" latinLnBrk="0" hangingPunct="1">
              <a:lnSpc>
                <a:spcPct val="100000"/>
              </a:lnSpc>
              <a:spcBef>
                <a:spcPts val="0"/>
              </a:spcBef>
              <a:spcAft>
                <a:spcPts val="0"/>
              </a:spcAft>
              <a:buClrTx/>
              <a:buSzTx/>
              <a:buFontTx/>
              <a:buNone/>
              <a:defRPr/>
            </a:pPr>
            <a:endParaRPr kumimoji="0" lang="en-US" sz="1300" b="0" i="0" u="none" strike="noStrike" kern="1200" cap="none" spc="0" normalizeH="0" baseline="0" noProof="0">
              <a:ln>
                <a:noFill/>
              </a:ln>
              <a:solidFill>
                <a:srgbClr val="000000"/>
              </a:solidFill>
              <a:effectLst/>
              <a:uLnTx/>
              <a:uFillTx/>
              <a:latin typeface="Century Gothic"/>
              <a:ea typeface="微软雅黑" panose="020B0503020204020204" pitchFamily="34" charset="-122"/>
              <a:cs typeface="+mn-cs"/>
            </a:endParaRPr>
          </a:p>
        </p:txBody>
      </p:sp>
      <p:sp>
        <p:nvSpPr>
          <p:cNvPr id="5" name="Footer Placeholder 4"/>
          <p:cNvSpPr>
            <a:spLocks noGrp="1"/>
          </p:cNvSpPr>
          <p:nvPr>
            <p:ph type="ftr" sz="quarter" idx="3"/>
          </p:nvPr>
        </p:nvSpPr>
        <p:spPr>
          <a:xfrm>
            <a:off x="3124200" y="4767263"/>
            <a:ext cx="2895600" cy="274638"/>
          </a:xfrm>
          <a:prstGeom prst="rect">
            <a:avLst/>
          </a:prstGeom>
        </p:spPr>
        <p:txBody>
          <a:bodyPr lIns="68571" tIns="34285" rIns="68571" bIns="34285"/>
          <a:lstStyle>
            <a:lvl1pPr defTabSz="685165" fontAlgn="auto">
              <a:spcBef>
                <a:spcPts val="0"/>
              </a:spcBef>
              <a:spcAft>
                <a:spcPts val="0"/>
              </a:spcAft>
              <a:defRPr sz="1300">
                <a:solidFill>
                  <a:srgbClr val="000000"/>
                </a:solidFill>
                <a:latin typeface="Century Gothic"/>
                <a:ea typeface="微软雅黑" panose="020B0503020204020204" pitchFamily="34" charset="-122"/>
                <a:cs typeface="+mn-cs"/>
              </a:defRPr>
            </a:lvl1pPr>
          </a:lstStyle>
          <a:p>
            <a:pPr marL="0" marR="0" lvl="0" indent="0" algn="l" defTabSz="685165" rtl="0" eaLnBrk="1" fontAlgn="auto" latinLnBrk="0" hangingPunct="1">
              <a:lnSpc>
                <a:spcPct val="100000"/>
              </a:lnSpc>
              <a:spcBef>
                <a:spcPts val="0"/>
              </a:spcBef>
              <a:spcAft>
                <a:spcPts val="0"/>
              </a:spcAft>
              <a:buClrTx/>
              <a:buSzTx/>
              <a:buFontTx/>
              <a:buNone/>
              <a:defRPr/>
            </a:pPr>
            <a:endParaRPr kumimoji="0" lang="en-US" sz="1300" b="0" i="0" u="none" strike="noStrike" kern="1200" cap="none" spc="0" normalizeH="0" baseline="0" noProof="0">
              <a:ln>
                <a:noFill/>
              </a:ln>
              <a:solidFill>
                <a:srgbClr val="000000"/>
              </a:solidFill>
              <a:effectLst/>
              <a:uLnTx/>
              <a:uFillTx/>
              <a:latin typeface="Century Gothic"/>
              <a:ea typeface="微软雅黑" panose="020B0503020204020204" pitchFamily="34" charset="-122"/>
              <a:cs typeface="+mn-cs"/>
            </a:endParaRPr>
          </a:p>
        </p:txBody>
      </p:sp>
      <p:sp>
        <p:nvSpPr>
          <p:cNvPr id="6" name="Slide Number Placeholder 5"/>
          <p:cNvSpPr>
            <a:spLocks noGrp="1"/>
          </p:cNvSpPr>
          <p:nvPr>
            <p:ph type="sldNum" sz="quarter" idx="4"/>
          </p:nvPr>
        </p:nvSpPr>
        <p:spPr>
          <a:xfrm>
            <a:off x="6553200" y="4767263"/>
            <a:ext cx="2133600" cy="274638"/>
          </a:xfrm>
          <a:prstGeom prst="rect">
            <a:avLst/>
          </a:prstGeom>
        </p:spPr>
        <p:txBody>
          <a:bodyPr lIns="68571" tIns="34285" rIns="68571" bIns="34285"/>
          <a:lstStyle/>
          <a:p>
            <a:pPr lvl="0" defTabSz="684530" eaLnBrk="1" hangingPunct="1"/>
            <a:fld id="{9A0DB2DC-4C9A-4742-B13C-FB6460FD3503}" type="slidenum">
              <a:rPr lang="en-US" altLang="zh-CN" sz="1300" dirty="0">
                <a:solidFill>
                  <a:srgbClr val="000000"/>
                </a:solidFill>
                <a:latin typeface="Century Gothic" pitchFamily="34" charset="0"/>
                <a:ea typeface="微软雅黑" panose="020B0503020204020204" pitchFamily="34" charset="-122"/>
              </a:rPr>
              <a:t>‹#›</a:t>
            </a:fld>
            <a:endParaRPr lang="en-US" altLang="zh-CN" sz="1300" dirty="0">
              <a:solidFill>
                <a:srgbClr val="000000"/>
              </a:solidFill>
              <a:latin typeface="Century Gothic" pitchFamily="34" charset="0"/>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30785" y="442913"/>
            <a:ext cx="7882430" cy="476250"/>
          </a:xfrm>
          <a:prstGeom prst="rect">
            <a:avLst/>
          </a:prstGeom>
        </p:spPr>
        <p:txBody>
          <a:bodyPr lIns="68571" tIns="34285" rIns="68571" bIns="34285"/>
          <a:lstStyle/>
          <a:p>
            <a:r>
              <a:rPr lang="zh-CN" altLang="en-US" smtClean="0"/>
              <a:t>单击此处编辑母版标题样式</a:t>
            </a:r>
            <a:endParaRPr lang="zh-CN" altLang="en-US"/>
          </a:p>
        </p:txBody>
      </p:sp>
      <p:sp>
        <p:nvSpPr>
          <p:cNvPr id="3" name="内容占位符 2"/>
          <p:cNvSpPr>
            <a:spLocks noGrp="1"/>
          </p:cNvSpPr>
          <p:nvPr>
            <p:ph idx="1"/>
          </p:nvPr>
        </p:nvSpPr>
        <p:spPr>
          <a:xfrm>
            <a:off x="630785" y="1200150"/>
            <a:ext cx="7882430" cy="3207544"/>
          </a:xfrm>
          <a:prstGeom prst="rect">
            <a:avLst/>
          </a:prstGeom>
        </p:spPr>
        <p:txBody>
          <a:bodyPr lIns="68571" tIns="34285" rIns="68571" bIns="34285"/>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2554" y="841772"/>
            <a:ext cx="6858893"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2554" y="2701528"/>
            <a:ext cx="6858893" cy="1241822"/>
          </a:xfrm>
        </p:spPr>
        <p:txBody>
          <a:bodyPr/>
          <a:lstStyle>
            <a:lvl1pPr marL="0" indent="0" algn="ctr">
              <a:buNone/>
              <a:defRPr sz="1800"/>
            </a:lvl1pPr>
            <a:lvl2pPr marL="342900" indent="0" algn="ctr">
              <a:buNone/>
              <a:defRPr sz="1500"/>
            </a:lvl2pPr>
            <a:lvl3pPr marL="685800" indent="0" algn="ctr">
              <a:buNone/>
              <a:defRPr sz="1300"/>
            </a:lvl3pPr>
            <a:lvl4pPr marL="1028700"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smtClean="0"/>
              <a:t>单击此处编辑母版副标题样式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644" y="1282304"/>
            <a:ext cx="7887191"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644" y="3442098"/>
            <a:ext cx="7887191" cy="1125140"/>
          </a:xfrm>
        </p:spPr>
        <p:txBody>
          <a:bodyPr/>
          <a:lstStyle>
            <a:lvl1pPr marL="0" indent="0">
              <a:buNone/>
              <a:defRPr sz="1800"/>
            </a:lvl1pPr>
            <a:lvl2pPr marL="342900" indent="0">
              <a:buNone/>
              <a:defRPr sz="1500"/>
            </a:lvl2pPr>
            <a:lvl3pPr marL="685800" indent="0">
              <a:buNone/>
              <a:defRPr sz="1300"/>
            </a:lvl3pPr>
            <a:lvl4pPr marL="1028700" indent="0">
              <a:buNone/>
              <a:defRPr sz="1200"/>
            </a:lvl4pPr>
            <a:lvl5pPr marL="1370965" indent="0">
              <a:buNone/>
              <a:defRPr sz="1200"/>
            </a:lvl5pPr>
            <a:lvl6pPr marL="1713865" indent="0">
              <a:buNone/>
              <a:defRPr sz="1200"/>
            </a:lvl6pPr>
            <a:lvl7pPr marL="2056765" indent="0">
              <a:buNone/>
              <a:defRPr sz="1200"/>
            </a:lvl7pPr>
            <a:lvl8pPr marL="2399665" indent="0">
              <a:buNone/>
              <a:defRPr sz="1200"/>
            </a:lvl8pPr>
            <a:lvl9pPr marL="2742565" indent="0">
              <a:buNone/>
              <a:defRPr sz="12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theme" Target="../theme/theme2.xml"/><Relationship Id="rId2" Type="http://schemas.openxmlformats.org/officeDocument/2006/relationships/slideLayout" Target="../slideLayouts/slideLayout8.xml"/><Relationship Id="rId16" Type="http://schemas.openxmlformats.org/officeDocument/2006/relationships/slideLayout" Target="../slideLayouts/slideLayout2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iming>
    <p:tnLst>
      <p:par>
        <p:cTn id="1" dur="indefinite" restart="never" nodeType="tmRoot"/>
      </p:par>
    </p:tnLst>
  </p:timing>
  <p:hf sldNum="0" hdr="0" ftr="0" dt="0"/>
  <p:txStyles>
    <p:titleStyle>
      <a:lvl1pPr algn="l" defTabSz="683895"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3895" rtl="0" eaLnBrk="0" fontAlgn="base" hangingPunct="0">
        <a:lnSpc>
          <a:spcPct val="90000"/>
        </a:lnSpc>
        <a:spcBef>
          <a:spcPct val="0"/>
        </a:spcBef>
        <a:spcAft>
          <a:spcPct val="0"/>
        </a:spcAft>
        <a:defRPr sz="3300">
          <a:solidFill>
            <a:schemeClr val="tx1"/>
          </a:solidFill>
          <a:latin typeface="Century Gothic" pitchFamily="34" charset="0"/>
          <a:ea typeface="微软雅黑" panose="020B0503020204020204" pitchFamily="34" charset="-122"/>
        </a:defRPr>
      </a:lvl2pPr>
      <a:lvl3pPr algn="l" defTabSz="683895" rtl="0" eaLnBrk="0" fontAlgn="base" hangingPunct="0">
        <a:lnSpc>
          <a:spcPct val="90000"/>
        </a:lnSpc>
        <a:spcBef>
          <a:spcPct val="0"/>
        </a:spcBef>
        <a:spcAft>
          <a:spcPct val="0"/>
        </a:spcAft>
        <a:defRPr sz="3300">
          <a:solidFill>
            <a:schemeClr val="tx1"/>
          </a:solidFill>
          <a:latin typeface="Century Gothic" pitchFamily="34" charset="0"/>
          <a:ea typeface="微软雅黑" panose="020B0503020204020204" pitchFamily="34" charset="-122"/>
        </a:defRPr>
      </a:lvl3pPr>
      <a:lvl4pPr algn="l" defTabSz="683895" rtl="0" eaLnBrk="0" fontAlgn="base" hangingPunct="0">
        <a:lnSpc>
          <a:spcPct val="90000"/>
        </a:lnSpc>
        <a:spcBef>
          <a:spcPct val="0"/>
        </a:spcBef>
        <a:spcAft>
          <a:spcPct val="0"/>
        </a:spcAft>
        <a:defRPr sz="3300">
          <a:solidFill>
            <a:schemeClr val="tx1"/>
          </a:solidFill>
          <a:latin typeface="Century Gothic" pitchFamily="34" charset="0"/>
          <a:ea typeface="微软雅黑" panose="020B0503020204020204" pitchFamily="34" charset="-122"/>
        </a:defRPr>
      </a:lvl4pPr>
      <a:lvl5pPr algn="l" defTabSz="683895" rtl="0" eaLnBrk="0" fontAlgn="base" hangingPunct="0">
        <a:lnSpc>
          <a:spcPct val="90000"/>
        </a:lnSpc>
        <a:spcBef>
          <a:spcPct val="0"/>
        </a:spcBef>
        <a:spcAft>
          <a:spcPct val="0"/>
        </a:spcAft>
        <a:defRPr sz="3300">
          <a:solidFill>
            <a:schemeClr val="tx1"/>
          </a:solidFill>
          <a:latin typeface="Century Gothic" pitchFamily="34" charset="0"/>
          <a:ea typeface="微软雅黑" panose="020B0503020204020204" pitchFamily="34" charset="-122"/>
        </a:defRPr>
      </a:lvl5pPr>
      <a:lvl6pPr marL="457200" algn="l" defTabSz="683895" rtl="0" fontAlgn="base">
        <a:lnSpc>
          <a:spcPct val="90000"/>
        </a:lnSpc>
        <a:spcBef>
          <a:spcPct val="0"/>
        </a:spcBef>
        <a:spcAft>
          <a:spcPct val="0"/>
        </a:spcAft>
        <a:defRPr sz="3300">
          <a:solidFill>
            <a:schemeClr val="tx1"/>
          </a:solidFill>
          <a:latin typeface="Century Gothic" pitchFamily="34" charset="0"/>
          <a:ea typeface="微软雅黑" panose="020B0503020204020204" pitchFamily="34" charset="-122"/>
        </a:defRPr>
      </a:lvl6pPr>
      <a:lvl7pPr marL="914400" algn="l" defTabSz="683895" rtl="0" fontAlgn="base">
        <a:lnSpc>
          <a:spcPct val="90000"/>
        </a:lnSpc>
        <a:spcBef>
          <a:spcPct val="0"/>
        </a:spcBef>
        <a:spcAft>
          <a:spcPct val="0"/>
        </a:spcAft>
        <a:defRPr sz="3300">
          <a:solidFill>
            <a:schemeClr val="tx1"/>
          </a:solidFill>
          <a:latin typeface="Century Gothic" pitchFamily="34" charset="0"/>
          <a:ea typeface="微软雅黑" panose="020B0503020204020204" pitchFamily="34" charset="-122"/>
        </a:defRPr>
      </a:lvl7pPr>
      <a:lvl8pPr marL="1371600" algn="l" defTabSz="683895" rtl="0" fontAlgn="base">
        <a:lnSpc>
          <a:spcPct val="90000"/>
        </a:lnSpc>
        <a:spcBef>
          <a:spcPct val="0"/>
        </a:spcBef>
        <a:spcAft>
          <a:spcPct val="0"/>
        </a:spcAft>
        <a:defRPr sz="3300">
          <a:solidFill>
            <a:schemeClr val="tx1"/>
          </a:solidFill>
          <a:latin typeface="Century Gothic" pitchFamily="34" charset="0"/>
          <a:ea typeface="微软雅黑" panose="020B0503020204020204" pitchFamily="34" charset="-122"/>
        </a:defRPr>
      </a:lvl8pPr>
      <a:lvl9pPr marL="1828800" algn="l" defTabSz="683895" rtl="0" fontAlgn="base">
        <a:lnSpc>
          <a:spcPct val="90000"/>
        </a:lnSpc>
        <a:spcBef>
          <a:spcPct val="0"/>
        </a:spcBef>
        <a:spcAft>
          <a:spcPct val="0"/>
        </a:spcAft>
        <a:defRPr sz="3300">
          <a:solidFill>
            <a:schemeClr val="tx1"/>
          </a:solidFill>
          <a:latin typeface="Century Gothic" pitchFamily="34" charset="0"/>
          <a:ea typeface="微软雅黑" panose="020B0503020204020204" pitchFamily="34" charset="-122"/>
        </a:defRPr>
      </a:lvl9pPr>
    </p:titleStyle>
    <p:bodyStyle>
      <a:lvl1pPr marL="170180" indent="-170180" algn="l" defTabSz="683895"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3080" indent="-170180" algn="l" defTabSz="683895"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5980" indent="-170180" algn="l" defTabSz="683895"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198880" indent="-170180" algn="l" defTabSz="683895"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1780" indent="-170180" algn="l" defTabSz="683895"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165"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6pPr>
      <a:lvl7pPr marL="2228850" indent="-171450" algn="l" defTabSz="685165"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7pPr>
      <a:lvl8pPr marL="2571115" indent="-171450" algn="l" defTabSz="685165"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8pPr>
      <a:lvl9pPr marL="2914015" indent="-171450" algn="l" defTabSz="685165"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9pPr>
    </p:bodyStyle>
    <p:otherStyle>
      <a:defPPr>
        <a:defRPr lang="en-US"/>
      </a:defPPr>
      <a:lvl1pPr marL="0" algn="l" defTabSz="685165" rtl="0" eaLnBrk="1" latinLnBrk="0" hangingPunct="1">
        <a:defRPr sz="1300" kern="1200">
          <a:solidFill>
            <a:schemeClr val="tx1"/>
          </a:solidFill>
          <a:latin typeface="+mn-lt"/>
          <a:ea typeface="+mn-ea"/>
          <a:cs typeface="+mn-cs"/>
        </a:defRPr>
      </a:lvl1pPr>
      <a:lvl2pPr marL="342900" algn="l" defTabSz="685165" rtl="0" eaLnBrk="1" latinLnBrk="0" hangingPunct="1">
        <a:defRPr sz="1300" kern="1200">
          <a:solidFill>
            <a:schemeClr val="tx1"/>
          </a:solidFill>
          <a:latin typeface="+mn-lt"/>
          <a:ea typeface="+mn-ea"/>
          <a:cs typeface="+mn-cs"/>
        </a:defRPr>
      </a:lvl2pPr>
      <a:lvl3pPr marL="685800" algn="l" defTabSz="685165" rtl="0" eaLnBrk="1" latinLnBrk="0" hangingPunct="1">
        <a:defRPr sz="1300" kern="1200">
          <a:solidFill>
            <a:schemeClr val="tx1"/>
          </a:solidFill>
          <a:latin typeface="+mn-lt"/>
          <a:ea typeface="+mn-ea"/>
          <a:cs typeface="+mn-cs"/>
        </a:defRPr>
      </a:lvl3pPr>
      <a:lvl4pPr marL="1028700" algn="l" defTabSz="685165" rtl="0" eaLnBrk="1" latinLnBrk="0" hangingPunct="1">
        <a:defRPr sz="1300" kern="1200">
          <a:solidFill>
            <a:schemeClr val="tx1"/>
          </a:solidFill>
          <a:latin typeface="+mn-lt"/>
          <a:ea typeface="+mn-ea"/>
          <a:cs typeface="+mn-cs"/>
        </a:defRPr>
      </a:lvl4pPr>
      <a:lvl5pPr marL="1371600" algn="l" defTabSz="685165" rtl="0" eaLnBrk="1" latinLnBrk="0" hangingPunct="1">
        <a:defRPr sz="1300" kern="1200">
          <a:solidFill>
            <a:schemeClr val="tx1"/>
          </a:solidFill>
          <a:latin typeface="+mn-lt"/>
          <a:ea typeface="+mn-ea"/>
          <a:cs typeface="+mn-cs"/>
        </a:defRPr>
      </a:lvl5pPr>
      <a:lvl6pPr marL="1714500" algn="l" defTabSz="685165" rtl="0" eaLnBrk="1" latinLnBrk="0" hangingPunct="1">
        <a:defRPr sz="1300" kern="1200">
          <a:solidFill>
            <a:schemeClr val="tx1"/>
          </a:solidFill>
          <a:latin typeface="+mn-lt"/>
          <a:ea typeface="+mn-ea"/>
          <a:cs typeface="+mn-cs"/>
        </a:defRPr>
      </a:lvl6pPr>
      <a:lvl7pPr marL="2057400" algn="l" defTabSz="685165" rtl="0" eaLnBrk="1" latinLnBrk="0" hangingPunct="1">
        <a:defRPr sz="1300" kern="1200">
          <a:solidFill>
            <a:schemeClr val="tx1"/>
          </a:solidFill>
          <a:latin typeface="+mn-lt"/>
          <a:ea typeface="+mn-ea"/>
          <a:cs typeface="+mn-cs"/>
        </a:defRPr>
      </a:lvl7pPr>
      <a:lvl8pPr marL="2399665" algn="l" defTabSz="685165" rtl="0" eaLnBrk="1" latinLnBrk="0" hangingPunct="1">
        <a:defRPr sz="1300" kern="1200">
          <a:solidFill>
            <a:schemeClr val="tx1"/>
          </a:solidFill>
          <a:latin typeface="+mn-lt"/>
          <a:ea typeface="+mn-ea"/>
          <a:cs typeface="+mn-cs"/>
        </a:defRPr>
      </a:lvl8pPr>
      <a:lvl9pPr marL="2742565" algn="l" defTabSz="685165"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630238" y="442913"/>
            <a:ext cx="7883525" cy="476250"/>
          </a:xfrm>
          <a:prstGeom prst="rect">
            <a:avLst/>
          </a:prstGeom>
          <a:noFill/>
          <a:ln w="9525">
            <a:noFill/>
          </a:ln>
        </p:spPr>
        <p:txBody>
          <a:bodyPr lIns="68562" tIns="34281" rIns="68562" bIns="34281" anchor="ctr"/>
          <a:lstStyle/>
          <a:p>
            <a:pPr lvl="0"/>
            <a:r>
              <a:rPr lang="zh-CN" altLang="en-US" dirty="0"/>
              <a:t>单击此处编辑母版标题样式</a:t>
            </a:r>
          </a:p>
        </p:txBody>
      </p:sp>
      <p:sp>
        <p:nvSpPr>
          <p:cNvPr id="1027" name="Rectangle 3"/>
          <p:cNvSpPr>
            <a:spLocks noGrp="1"/>
          </p:cNvSpPr>
          <p:nvPr>
            <p:ph type="body" idx="1"/>
          </p:nvPr>
        </p:nvSpPr>
        <p:spPr>
          <a:xfrm>
            <a:off x="630238" y="1200150"/>
            <a:ext cx="7883525" cy="3208338"/>
          </a:xfrm>
          <a:prstGeom prst="rect">
            <a:avLst/>
          </a:prstGeom>
          <a:noFill/>
          <a:ln w="9525">
            <a:noFill/>
          </a:ln>
        </p:spPr>
        <p:txBody>
          <a:bodyPr lIns="68562" tIns="34281" rIns="68562" bIns="34281"/>
          <a:lstStyle/>
          <a:p>
            <a:pPr lvl="0"/>
            <a:r>
              <a:rPr lang="zh-CN" altLang="en-US" dirty="0"/>
              <a:t>单击此处编辑母版文本样式</a:t>
            </a:r>
          </a:p>
          <a:p>
            <a:pPr lvl="1"/>
            <a:r>
              <a:rPr lang="zh-CN" altLang="en-US" dirty="0"/>
              <a:t>第二级</a:t>
            </a:r>
          </a:p>
        </p:txBody>
      </p:sp>
    </p:spTree>
  </p:cSld>
  <p:clrMap bg1="dk2" tx1="lt1" bg2="dk1"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Lst>
  <p:timing>
    <p:tnLst>
      <p:par>
        <p:cTn id="1" dur="indefinite" restart="never" nodeType="tmRoot"/>
      </p:par>
    </p:tnLst>
  </p:timing>
  <p:hf sldNum="0" hdr="0" ftr="0" dt="0"/>
  <p:txStyles>
    <p:titleStyle>
      <a:lvl1pPr algn="l" rtl="0" eaLnBrk="0" fontAlgn="base" hangingPunct="0">
        <a:spcBef>
          <a:spcPct val="0"/>
        </a:spcBef>
        <a:spcAft>
          <a:spcPct val="0"/>
        </a:spcAft>
        <a:defRPr kern="1200">
          <a:solidFill>
            <a:schemeClr val="bg1"/>
          </a:solidFill>
          <a:latin typeface="+mj-lt"/>
          <a:ea typeface="+mj-ea"/>
          <a:cs typeface="+mj-cs"/>
        </a:defRPr>
      </a:lvl1pPr>
      <a:lvl2pPr algn="l" rtl="0" eaLnBrk="0" fontAlgn="base" hangingPunct="0">
        <a:spcBef>
          <a:spcPct val="0"/>
        </a:spcBef>
        <a:spcAft>
          <a:spcPct val="0"/>
        </a:spcAft>
        <a:defRPr>
          <a:solidFill>
            <a:schemeClr val="bg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a:solidFill>
            <a:schemeClr val="bg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a:solidFill>
            <a:schemeClr val="bg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a:solidFill>
            <a:schemeClr val="bg1"/>
          </a:solidFill>
          <a:latin typeface="Arial" panose="020B0604020202020204" pitchFamily="34" charset="0"/>
          <a:ea typeface="微软雅黑" panose="020B0503020204020204" pitchFamily="34" charset="-122"/>
        </a:defRPr>
      </a:lvl5pPr>
      <a:lvl6pPr marL="342900" algn="l" rtl="0" eaLnBrk="0" fontAlgn="base" hangingPunct="0">
        <a:spcBef>
          <a:spcPct val="0"/>
        </a:spcBef>
        <a:spcAft>
          <a:spcPct val="0"/>
        </a:spcAft>
        <a:defRPr sz="1800">
          <a:solidFill>
            <a:schemeClr val="bg1"/>
          </a:solidFill>
          <a:latin typeface="Arial" panose="020B0604020202020204" pitchFamily="34" charset="0"/>
          <a:ea typeface="微软雅黑" panose="020B0503020204020204" pitchFamily="34" charset="-122"/>
        </a:defRPr>
      </a:lvl6pPr>
      <a:lvl7pPr marL="685800" algn="l" rtl="0" eaLnBrk="0" fontAlgn="base" hangingPunct="0">
        <a:spcBef>
          <a:spcPct val="0"/>
        </a:spcBef>
        <a:spcAft>
          <a:spcPct val="0"/>
        </a:spcAft>
        <a:defRPr sz="1800">
          <a:solidFill>
            <a:schemeClr val="bg1"/>
          </a:solidFill>
          <a:latin typeface="Arial" panose="020B0604020202020204" pitchFamily="34" charset="0"/>
          <a:ea typeface="微软雅黑" panose="020B0503020204020204" pitchFamily="34" charset="-122"/>
        </a:defRPr>
      </a:lvl7pPr>
      <a:lvl8pPr marL="1028700" algn="l" rtl="0" eaLnBrk="0" fontAlgn="base" hangingPunct="0">
        <a:spcBef>
          <a:spcPct val="0"/>
        </a:spcBef>
        <a:spcAft>
          <a:spcPct val="0"/>
        </a:spcAft>
        <a:defRPr sz="1800">
          <a:solidFill>
            <a:schemeClr val="bg1"/>
          </a:solidFill>
          <a:latin typeface="Arial" panose="020B0604020202020204" pitchFamily="34" charset="0"/>
          <a:ea typeface="微软雅黑" panose="020B0503020204020204" pitchFamily="34" charset="-122"/>
        </a:defRPr>
      </a:lvl8pPr>
      <a:lvl9pPr marL="1370965" algn="l" rtl="0" eaLnBrk="0" fontAlgn="base" hangingPunct="0">
        <a:spcBef>
          <a:spcPct val="0"/>
        </a:spcBef>
        <a:spcAft>
          <a:spcPct val="0"/>
        </a:spcAft>
        <a:defRPr sz="1800">
          <a:solidFill>
            <a:schemeClr val="bg1"/>
          </a:solidFill>
          <a:latin typeface="Arial" panose="020B0604020202020204" pitchFamily="34" charset="0"/>
          <a:ea typeface="微软雅黑" panose="020B0503020204020204" pitchFamily="34" charset="-122"/>
        </a:defRPr>
      </a:lvl9pPr>
    </p:titleStyle>
    <p:bodyStyle>
      <a:lvl1pPr marL="255905" indent="-255905" algn="l" rtl="0" eaLnBrk="0" fontAlgn="base" hangingPunct="0">
        <a:spcBef>
          <a:spcPct val="20000"/>
        </a:spcBef>
        <a:spcAft>
          <a:spcPct val="0"/>
        </a:spcAft>
        <a:buChar char="•"/>
        <a:defRPr sz="1500" kern="1200">
          <a:solidFill>
            <a:schemeClr val="bg2"/>
          </a:solidFill>
          <a:latin typeface="+mn-lt"/>
          <a:ea typeface="+mn-ea"/>
          <a:cs typeface="微软雅黑" panose="020B0503020204020204" pitchFamily="34" charset="-122"/>
        </a:defRPr>
      </a:lvl1pPr>
      <a:lvl2pPr marL="555625" indent="-212725" algn="l" rtl="0" eaLnBrk="0" fontAlgn="base" hangingPunct="0">
        <a:spcBef>
          <a:spcPct val="20000"/>
        </a:spcBef>
        <a:spcAft>
          <a:spcPct val="0"/>
        </a:spcAft>
        <a:buChar char="–"/>
        <a:defRPr sz="1500" kern="1200">
          <a:solidFill>
            <a:schemeClr val="bg2"/>
          </a:solidFill>
          <a:latin typeface="+mn-lt"/>
          <a:ea typeface="仿宋_GB2312" pitchFamily="1" charset="-122"/>
          <a:cs typeface="仿宋_GB2312"/>
        </a:defRPr>
      </a:lvl2pPr>
      <a:lvl3pPr marL="855980" indent="-170180" algn="l" rtl="0" eaLnBrk="0" fontAlgn="base" hangingPunct="0">
        <a:spcBef>
          <a:spcPct val="20000"/>
        </a:spcBef>
        <a:spcAft>
          <a:spcPct val="0"/>
        </a:spcAft>
        <a:buChar char="•"/>
        <a:defRPr kern="1200">
          <a:solidFill>
            <a:schemeClr val="tx1"/>
          </a:solidFill>
          <a:latin typeface="+mn-lt"/>
          <a:ea typeface="宋体" panose="02010600030101010101" pitchFamily="2" charset="-122"/>
          <a:cs typeface="仿宋_GB2312"/>
        </a:defRPr>
      </a:lvl3pPr>
      <a:lvl4pPr marL="1198880" indent="-170180" algn="l" rtl="0" eaLnBrk="0" fontAlgn="base" hangingPunct="0">
        <a:spcBef>
          <a:spcPct val="20000"/>
        </a:spcBef>
        <a:spcAft>
          <a:spcPct val="0"/>
        </a:spcAft>
        <a:buChar char="–"/>
        <a:defRPr sz="1500" kern="1200">
          <a:solidFill>
            <a:schemeClr val="tx1"/>
          </a:solidFill>
          <a:latin typeface="+mn-lt"/>
          <a:ea typeface="宋体" panose="02010600030101010101" pitchFamily="2" charset="-122"/>
          <a:cs typeface="仿宋_GB2312"/>
        </a:defRPr>
      </a:lvl4pPr>
      <a:lvl5pPr marL="1541780" indent="-170180" algn="l" rtl="0" eaLnBrk="0" fontAlgn="base" hangingPunct="0">
        <a:spcBef>
          <a:spcPct val="20000"/>
        </a:spcBef>
        <a:spcAft>
          <a:spcPct val="0"/>
        </a:spcAft>
        <a:buChar char="»"/>
        <a:defRPr sz="1500" kern="1200">
          <a:solidFill>
            <a:schemeClr val="tx1"/>
          </a:solidFill>
          <a:latin typeface="+mn-lt"/>
          <a:ea typeface="宋体" panose="02010600030101010101" pitchFamily="2" charset="-122"/>
          <a:cs typeface="仿宋_GB2312"/>
        </a:defRPr>
      </a:lvl5pPr>
      <a:lvl6pPr marL="1885315" indent="-171450" algn="l" defTabSz="685165"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6pPr>
      <a:lvl7pPr marL="2228215" indent="-171450" algn="l" defTabSz="685165"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7pPr>
      <a:lvl8pPr marL="2571115" indent="-171450" algn="l" defTabSz="685165"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8pPr>
      <a:lvl9pPr marL="2914015" indent="-171450" algn="l" defTabSz="685165" rtl="0" eaLnBrk="1" latinLnBrk="0" hangingPunct="1">
        <a:lnSpc>
          <a:spcPct val="90000"/>
        </a:lnSpc>
        <a:spcBef>
          <a:spcPts val="37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85165" rtl="0" eaLnBrk="1" latinLnBrk="0" hangingPunct="1">
        <a:defRPr sz="1300" kern="1200">
          <a:solidFill>
            <a:schemeClr val="tx1"/>
          </a:solidFill>
          <a:latin typeface="+mn-lt"/>
          <a:ea typeface="+mn-ea"/>
          <a:cs typeface="+mn-cs"/>
        </a:defRPr>
      </a:lvl1pPr>
      <a:lvl2pPr marL="342900" algn="l" defTabSz="685165" rtl="0" eaLnBrk="1" latinLnBrk="0" hangingPunct="1">
        <a:defRPr sz="1300" kern="1200">
          <a:solidFill>
            <a:schemeClr val="tx1"/>
          </a:solidFill>
          <a:latin typeface="+mn-lt"/>
          <a:ea typeface="+mn-ea"/>
          <a:cs typeface="+mn-cs"/>
        </a:defRPr>
      </a:lvl2pPr>
      <a:lvl3pPr marL="685800" algn="l" defTabSz="685165" rtl="0" eaLnBrk="1" latinLnBrk="0" hangingPunct="1">
        <a:defRPr sz="1300" kern="1200">
          <a:solidFill>
            <a:schemeClr val="tx1"/>
          </a:solidFill>
          <a:latin typeface="+mn-lt"/>
          <a:ea typeface="+mn-ea"/>
          <a:cs typeface="+mn-cs"/>
        </a:defRPr>
      </a:lvl3pPr>
      <a:lvl4pPr marL="1028700" algn="l" defTabSz="685165" rtl="0" eaLnBrk="1" latinLnBrk="0" hangingPunct="1">
        <a:defRPr sz="1300" kern="1200">
          <a:solidFill>
            <a:schemeClr val="tx1"/>
          </a:solidFill>
          <a:latin typeface="+mn-lt"/>
          <a:ea typeface="+mn-ea"/>
          <a:cs typeface="+mn-cs"/>
        </a:defRPr>
      </a:lvl4pPr>
      <a:lvl5pPr marL="1370965" algn="l" defTabSz="685165" rtl="0" eaLnBrk="1" latinLnBrk="0" hangingPunct="1">
        <a:defRPr sz="1300" kern="1200">
          <a:solidFill>
            <a:schemeClr val="tx1"/>
          </a:solidFill>
          <a:latin typeface="+mn-lt"/>
          <a:ea typeface="+mn-ea"/>
          <a:cs typeface="+mn-cs"/>
        </a:defRPr>
      </a:lvl5pPr>
      <a:lvl6pPr marL="1713865" algn="l" defTabSz="685165" rtl="0" eaLnBrk="1" latinLnBrk="0" hangingPunct="1">
        <a:defRPr sz="1300" kern="1200">
          <a:solidFill>
            <a:schemeClr val="tx1"/>
          </a:solidFill>
          <a:latin typeface="+mn-lt"/>
          <a:ea typeface="+mn-ea"/>
          <a:cs typeface="+mn-cs"/>
        </a:defRPr>
      </a:lvl6pPr>
      <a:lvl7pPr marL="2056765" algn="l" defTabSz="685165" rtl="0" eaLnBrk="1" latinLnBrk="0" hangingPunct="1">
        <a:defRPr sz="1300" kern="1200">
          <a:solidFill>
            <a:schemeClr val="tx1"/>
          </a:solidFill>
          <a:latin typeface="+mn-lt"/>
          <a:ea typeface="+mn-ea"/>
          <a:cs typeface="+mn-cs"/>
        </a:defRPr>
      </a:lvl7pPr>
      <a:lvl8pPr marL="2399665" algn="l" defTabSz="685165" rtl="0" eaLnBrk="1" latinLnBrk="0" hangingPunct="1">
        <a:defRPr sz="1300" kern="1200">
          <a:solidFill>
            <a:schemeClr val="tx1"/>
          </a:solidFill>
          <a:latin typeface="+mn-lt"/>
          <a:ea typeface="+mn-ea"/>
          <a:cs typeface="+mn-cs"/>
        </a:defRPr>
      </a:lvl8pPr>
      <a:lvl9pPr marL="2742565" algn="l" defTabSz="685165"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4.jpeg"/><Relationship Id="rId2" Type="http://schemas.openxmlformats.org/officeDocument/2006/relationships/tags" Target="../tags/tag2.xml"/><Relationship Id="rId16" Type="http://schemas.openxmlformats.org/officeDocument/2006/relationships/slideLayout" Target="../slideLayouts/slideLayout13.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3.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组合 3"/>
          <p:cNvGrpSpPr/>
          <p:nvPr/>
        </p:nvGrpSpPr>
        <p:grpSpPr>
          <a:xfrm flipH="1">
            <a:off x="6219825" y="0"/>
            <a:ext cx="2960688" cy="4030663"/>
            <a:chOff x="-1" y="0"/>
            <a:chExt cx="2959915" cy="4029912"/>
          </a:xfrm>
        </p:grpSpPr>
        <p:sp>
          <p:nvSpPr>
            <p:cNvPr id="72" name="直角三角形 71"/>
            <p:cNvSpPr/>
            <p:nvPr/>
          </p:nvSpPr>
          <p:spPr bwMode="auto">
            <a:xfrm flipV="1">
              <a:off x="7935" y="0"/>
              <a:ext cx="2951979" cy="4029912"/>
            </a:xfrm>
            <a:prstGeom prst="rtTriangle">
              <a:avLst/>
            </a:prstGeom>
            <a:solidFill>
              <a:schemeClr val="accent6">
                <a:lumMod val="10000"/>
                <a:lumOff val="90000"/>
              </a:schemeClr>
            </a:solidFill>
            <a:ln w="9525" cap="flat" cmpd="sng" algn="ctr">
              <a:noFill/>
              <a:prstDash val="solid"/>
              <a:round/>
              <a:headEnd type="none" w="med" len="med"/>
              <a:tailEnd type="none" w="med" len="med"/>
            </a:ln>
            <a:effectLst/>
          </p:spPr>
          <p:txBody>
            <a:bodyPr lIns="68557" tIns="34279" rIns="68557" bIns="34279"/>
            <a:lstStyle/>
            <a:p>
              <a:pPr marL="0" marR="0" lvl="0" indent="0" algn="l" defTabSz="685165"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12300" name="直角三角形 70"/>
            <p:cNvSpPr/>
            <p:nvPr/>
          </p:nvSpPr>
          <p:spPr>
            <a:xfrm flipV="1">
              <a:off x="-1" y="0"/>
              <a:ext cx="2952452" cy="2409732"/>
            </a:xfrm>
            <a:prstGeom prst="rtTriangle">
              <a:avLst/>
            </a:prstGeom>
            <a:solidFill>
              <a:srgbClr val="8CC344"/>
            </a:solidFill>
            <a:ln w="9525">
              <a:noFill/>
            </a:ln>
          </p:spPr>
          <p:txBody>
            <a:bodyPr lIns="68557" tIns="34279" rIns="68557" bIns="34279"/>
            <a:lstStyle/>
            <a:p>
              <a:pPr lvl="0" defTabSz="684530" eaLnBrk="1" hangingPunct="1">
                <a:buNone/>
              </a:pPr>
              <a:endParaRPr lang="zh-CN" altLang="en-US" sz="1300" dirty="0">
                <a:solidFill>
                  <a:srgbClr val="21A3D0"/>
                </a:solidFill>
                <a:latin typeface="Arial" panose="020B0604020202020204" pitchFamily="34" charset="0"/>
                <a:ea typeface="宋体" panose="02010600030101010101" pitchFamily="2" charset="-122"/>
              </a:endParaRPr>
            </a:p>
          </p:txBody>
        </p:sp>
        <p:sp>
          <p:nvSpPr>
            <p:cNvPr id="12301" name="直角三角形 4"/>
            <p:cNvSpPr/>
            <p:nvPr/>
          </p:nvSpPr>
          <p:spPr>
            <a:xfrm flipV="1">
              <a:off x="1" y="0"/>
              <a:ext cx="2952452" cy="1383618"/>
            </a:xfrm>
            <a:prstGeom prst="rtTriangle">
              <a:avLst/>
            </a:prstGeom>
            <a:solidFill>
              <a:srgbClr val="004C40"/>
            </a:solidFill>
            <a:ln w="9525">
              <a:noFill/>
            </a:ln>
          </p:spPr>
          <p:txBody>
            <a:bodyPr lIns="68557" tIns="34279" rIns="68557" bIns="34279"/>
            <a:lstStyle/>
            <a:p>
              <a:pPr lvl="0" defTabSz="684530" eaLnBrk="1" hangingPunct="1">
                <a:buNone/>
              </a:pPr>
              <a:endParaRPr lang="zh-CN" altLang="en-US" sz="1300" dirty="0">
                <a:solidFill>
                  <a:srgbClr val="21A3D0"/>
                </a:solidFill>
                <a:latin typeface="Arial" panose="020B0604020202020204" pitchFamily="34" charset="0"/>
                <a:ea typeface="宋体" panose="02010600030101010101" pitchFamily="2" charset="-122"/>
              </a:endParaRPr>
            </a:p>
          </p:txBody>
        </p:sp>
      </p:grpSp>
      <p:grpSp>
        <p:nvGrpSpPr>
          <p:cNvPr id="12291" name="组合 5"/>
          <p:cNvGrpSpPr/>
          <p:nvPr/>
        </p:nvGrpSpPr>
        <p:grpSpPr>
          <a:xfrm rot="5400000">
            <a:off x="15875" y="2189163"/>
            <a:ext cx="2959100" cy="2990850"/>
            <a:chOff x="6173858" y="2139702"/>
            <a:chExt cx="2959915" cy="2991595"/>
          </a:xfrm>
        </p:grpSpPr>
        <p:sp>
          <p:nvSpPr>
            <p:cNvPr id="74" name="直角三角形 73"/>
            <p:cNvSpPr/>
            <p:nvPr/>
          </p:nvSpPr>
          <p:spPr bwMode="auto">
            <a:xfrm flipH="1">
              <a:off x="6173858" y="2139702"/>
              <a:ext cx="2951975" cy="2991595"/>
            </a:xfrm>
            <a:prstGeom prst="rtTriangle">
              <a:avLst/>
            </a:prstGeom>
            <a:solidFill>
              <a:schemeClr val="accent6">
                <a:lumMod val="10000"/>
                <a:lumOff val="90000"/>
              </a:schemeClr>
            </a:solidFill>
            <a:ln w="9525" cap="flat" cmpd="sng" algn="ctr">
              <a:noFill/>
              <a:prstDash val="solid"/>
              <a:round/>
              <a:headEnd type="none" w="med" len="med"/>
              <a:tailEnd type="none" w="med" len="med"/>
            </a:ln>
            <a:effectLst/>
          </p:spPr>
          <p:txBody>
            <a:bodyPr lIns="68557" tIns="34279" rIns="68557" bIns="34279"/>
            <a:lstStyle/>
            <a:p>
              <a:pPr marL="0" marR="0" lvl="0" indent="0" algn="l" defTabSz="685165"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00" b="0" i="0" u="none" strike="noStrike" kern="1200" cap="none" spc="0" normalizeH="0" baseline="0" noProof="0">
                <a:ln>
                  <a:noFill/>
                </a:ln>
                <a:solidFill>
                  <a:srgbClr val="21A3D0"/>
                </a:solidFill>
                <a:effectLst/>
                <a:uLnTx/>
                <a:uFillTx/>
                <a:latin typeface="Arial" panose="020B0604020202020204" pitchFamily="34" charset="0"/>
                <a:ea typeface="宋体" panose="02010600030101010101" pitchFamily="2" charset="-122"/>
                <a:cs typeface="+mn-cs"/>
              </a:endParaRPr>
            </a:p>
          </p:txBody>
        </p:sp>
        <p:sp>
          <p:nvSpPr>
            <p:cNvPr id="12297" name="直角三角形 74"/>
            <p:cNvSpPr/>
            <p:nvPr/>
          </p:nvSpPr>
          <p:spPr>
            <a:xfrm flipH="1">
              <a:off x="6181321" y="3342438"/>
              <a:ext cx="2952452" cy="1788858"/>
            </a:xfrm>
            <a:prstGeom prst="rtTriangle">
              <a:avLst/>
            </a:prstGeom>
            <a:solidFill>
              <a:srgbClr val="8CC344"/>
            </a:solidFill>
            <a:ln w="9525">
              <a:noFill/>
            </a:ln>
          </p:spPr>
          <p:txBody>
            <a:bodyPr lIns="68557" tIns="34279" rIns="68557" bIns="34279"/>
            <a:lstStyle/>
            <a:p>
              <a:pPr lvl="0" defTabSz="684530" eaLnBrk="1" hangingPunct="1">
                <a:buNone/>
              </a:pPr>
              <a:endParaRPr lang="zh-CN" altLang="en-US" sz="1300" dirty="0">
                <a:solidFill>
                  <a:srgbClr val="21A3D0"/>
                </a:solidFill>
                <a:latin typeface="Arial" panose="020B0604020202020204" pitchFamily="34" charset="0"/>
                <a:ea typeface="宋体" panose="02010600030101010101" pitchFamily="2" charset="-122"/>
              </a:endParaRPr>
            </a:p>
          </p:txBody>
        </p:sp>
        <p:sp>
          <p:nvSpPr>
            <p:cNvPr id="12298" name="直角三角形 75"/>
            <p:cNvSpPr/>
            <p:nvPr/>
          </p:nvSpPr>
          <p:spPr>
            <a:xfrm flipH="1">
              <a:off x="6181319" y="4104172"/>
              <a:ext cx="2952452" cy="1027125"/>
            </a:xfrm>
            <a:prstGeom prst="rtTriangle">
              <a:avLst/>
            </a:prstGeom>
            <a:solidFill>
              <a:srgbClr val="004C40"/>
            </a:solidFill>
            <a:ln w="9525">
              <a:noFill/>
            </a:ln>
          </p:spPr>
          <p:txBody>
            <a:bodyPr lIns="68557" tIns="34279" rIns="68557" bIns="34279"/>
            <a:lstStyle/>
            <a:p>
              <a:pPr lvl="0" defTabSz="684530" eaLnBrk="1" hangingPunct="1">
                <a:buNone/>
              </a:pPr>
              <a:endParaRPr lang="zh-CN" altLang="en-US" sz="1300" dirty="0">
                <a:solidFill>
                  <a:srgbClr val="21A3D0"/>
                </a:solidFill>
                <a:latin typeface="Arial" panose="020B0604020202020204" pitchFamily="34" charset="0"/>
                <a:ea typeface="宋体" panose="02010600030101010101" pitchFamily="2" charset="-122"/>
              </a:endParaRPr>
            </a:p>
          </p:txBody>
        </p:sp>
      </p:grpSp>
      <p:sp>
        <p:nvSpPr>
          <p:cNvPr id="12292" name="Rectangle 45"/>
          <p:cNvSpPr txBox="1"/>
          <p:nvPr/>
        </p:nvSpPr>
        <p:spPr>
          <a:xfrm>
            <a:off x="685800" y="1598613"/>
            <a:ext cx="7772400" cy="1620837"/>
          </a:xfrm>
          <a:prstGeom prst="rect">
            <a:avLst/>
          </a:prstGeom>
          <a:noFill/>
          <a:ln w="9525">
            <a:noFill/>
          </a:ln>
        </p:spPr>
        <p:txBody>
          <a:bodyPr lIns="68562" tIns="34281" rIns="68562" bIns="34281" anchor="ctr"/>
          <a:lstStyle/>
          <a:p>
            <a:pPr lvl="0" algn="ctr" eaLnBrk="1" hangingPunct="1">
              <a:buNone/>
            </a:pPr>
            <a:r>
              <a:rPr lang="zh-CN" altLang="en-US" sz="4800" b="1" dirty="0">
                <a:solidFill>
                  <a:srgbClr val="006600"/>
                </a:solidFill>
                <a:latin typeface="Times New Roman" panose="02020603050405020304" pitchFamily="18" charset="0"/>
                <a:ea typeface="华文新魏" pitchFamily="2" charset="-122"/>
                <a:sym typeface="黑体" panose="02010609060101010101" pitchFamily="49" charset="-122"/>
              </a:rPr>
              <a:t>家庭经济困难学生认定工作</a:t>
            </a:r>
            <a:endParaRPr lang="en-US" altLang="zh-CN" sz="4800" b="1" dirty="0">
              <a:solidFill>
                <a:srgbClr val="006600"/>
              </a:solidFill>
              <a:latin typeface="Times New Roman" panose="02020603050405020304" pitchFamily="18" charset="0"/>
              <a:ea typeface="华文新魏" pitchFamily="2" charset="-122"/>
              <a:sym typeface="黑体" panose="02010609060101010101" pitchFamily="49" charset="-122"/>
            </a:endParaRPr>
          </a:p>
          <a:p>
            <a:pPr lvl="0" algn="ctr" eaLnBrk="1" hangingPunct="1">
              <a:buNone/>
            </a:pPr>
            <a:r>
              <a:rPr lang="zh-CN" altLang="en-US" sz="4800" b="1" dirty="0">
                <a:solidFill>
                  <a:srgbClr val="006600"/>
                </a:solidFill>
                <a:latin typeface="Times New Roman" panose="02020603050405020304" pitchFamily="18" charset="0"/>
                <a:ea typeface="华文新魏" pitchFamily="2" charset="-122"/>
                <a:sym typeface="黑体" panose="02010609060101010101" pitchFamily="49" charset="-122"/>
              </a:rPr>
              <a:t>培训会</a:t>
            </a:r>
            <a:endParaRPr lang="zh-CN" altLang="en-US" sz="8800" b="1" dirty="0">
              <a:solidFill>
                <a:srgbClr val="006600"/>
              </a:solidFill>
              <a:latin typeface="Times New Roman" panose="02020603050405020304" pitchFamily="18" charset="0"/>
              <a:ea typeface="华文新魏" pitchFamily="2" charset="-122"/>
            </a:endParaRPr>
          </a:p>
        </p:txBody>
      </p:sp>
      <p:sp>
        <p:nvSpPr>
          <p:cNvPr id="12293" name="TextBox 2"/>
          <p:cNvSpPr txBox="1"/>
          <p:nvPr/>
        </p:nvSpPr>
        <p:spPr>
          <a:xfrm>
            <a:off x="3902075" y="3756025"/>
            <a:ext cx="1339850" cy="400050"/>
          </a:xfrm>
          <a:prstGeom prst="rect">
            <a:avLst/>
          </a:prstGeom>
          <a:noFill/>
          <a:ln w="9525">
            <a:noFill/>
          </a:ln>
        </p:spPr>
        <p:txBody>
          <a:bodyPr wrap="none">
            <a:spAutoFit/>
          </a:bodyPr>
          <a:lstStyle/>
          <a:p>
            <a:pPr lvl="0" eaLnBrk="0" hangingPunct="0">
              <a:buNone/>
            </a:pPr>
            <a:r>
              <a:rPr lang="en-US" altLang="zh-CN" sz="2000" b="1" dirty="0">
                <a:solidFill>
                  <a:srgbClr val="006600"/>
                </a:solidFill>
                <a:latin typeface="Times New Roman" panose="02020603050405020304" pitchFamily="18" charset="0"/>
                <a:ea typeface="华文新魏" pitchFamily="2" charset="-122"/>
              </a:rPr>
              <a:t>2016</a:t>
            </a:r>
            <a:r>
              <a:rPr lang="zh-CN" altLang="en-US" sz="2000" b="1" dirty="0">
                <a:solidFill>
                  <a:srgbClr val="006600"/>
                </a:solidFill>
                <a:latin typeface="Times New Roman" panose="02020603050405020304" pitchFamily="18" charset="0"/>
                <a:ea typeface="华文新魏" pitchFamily="2" charset="-122"/>
              </a:rPr>
              <a:t>年</a:t>
            </a:r>
            <a:r>
              <a:rPr lang="en-US" altLang="zh-CN" sz="2000" b="1" dirty="0">
                <a:solidFill>
                  <a:srgbClr val="006600"/>
                </a:solidFill>
                <a:latin typeface="Times New Roman" panose="02020603050405020304" pitchFamily="18" charset="0"/>
                <a:ea typeface="华文新魏" pitchFamily="2" charset="-122"/>
              </a:rPr>
              <a:t>9</a:t>
            </a:r>
            <a:r>
              <a:rPr lang="zh-CN" altLang="en-US" sz="2000" b="1" dirty="0">
                <a:solidFill>
                  <a:srgbClr val="006600"/>
                </a:solidFill>
                <a:latin typeface="Times New Roman" panose="02020603050405020304" pitchFamily="18" charset="0"/>
                <a:ea typeface="华文新魏" pitchFamily="2" charset="-122"/>
              </a:rPr>
              <a:t>月</a:t>
            </a:r>
          </a:p>
        </p:txBody>
      </p:sp>
      <p:pic>
        <p:nvPicPr>
          <p:cNvPr id="1027" name="Picture 3" descr="F:\工作照片\江体字.jpg"/>
          <p:cNvPicPr>
            <a:picLocks noChangeAspect="1" noChangeArrowheads="1"/>
          </p:cNvPicPr>
          <p:nvPr/>
        </p:nvPicPr>
        <p:blipFill>
          <a:blip r:embed="rId3" cstate="print">
            <a:clrChange>
              <a:clrFrom>
                <a:srgbClr val="FFFFFF"/>
              </a:clrFrom>
              <a:clrTo>
                <a:srgbClr val="FFFFFF">
                  <a:alpha val="0"/>
                </a:srgbClr>
              </a:clrTo>
            </a:clrChange>
            <a:duotone>
              <a:prstClr val="black"/>
              <a:srgbClr val="006600">
                <a:tint val="45000"/>
                <a:satMod val="400000"/>
              </a:srgbClr>
            </a:duotone>
            <a:extLst>
              <a:ext uri="{28A0092B-C50C-407E-A947-70E740481C1C}">
                <a14:useLocalDpi xmlns:a14="http://schemas.microsoft.com/office/drawing/2010/main" val="0"/>
              </a:ext>
            </a:extLst>
          </a:blip>
          <a:srcRect/>
          <a:stretch>
            <a:fillRect/>
          </a:stretch>
        </p:blipFill>
        <p:spPr bwMode="auto">
          <a:xfrm>
            <a:off x="993415" y="416377"/>
            <a:ext cx="1828800" cy="5508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工作照片\xiaohui透明副本.jpg"/>
          <p:cNvPicPr>
            <a:picLocks noChangeAspect="1" noChangeArrowheads="1"/>
          </p:cNvPicPr>
          <p:nvPr/>
        </p:nvPicPr>
        <p:blipFill>
          <a:blip r:embed="rId4" cstate="print">
            <a:clrChange>
              <a:clrFrom>
                <a:srgbClr val="FFFFFF"/>
              </a:clrFrom>
              <a:clrTo>
                <a:srgbClr val="FFFFFF">
                  <a:alpha val="0"/>
                </a:srgbClr>
              </a:clrTo>
            </a:clrChange>
            <a:duotone>
              <a:prstClr val="black"/>
              <a:srgbClr val="006600">
                <a:tint val="45000"/>
                <a:satMod val="400000"/>
              </a:srgbClr>
            </a:duotone>
            <a:extLst>
              <a:ext uri="{28A0092B-C50C-407E-A947-70E740481C1C}">
                <a14:useLocalDpi xmlns:a14="http://schemas.microsoft.com/office/drawing/2010/main" val="0"/>
              </a:ext>
            </a:extLst>
          </a:blip>
          <a:srcRect/>
          <a:stretch>
            <a:fillRect/>
          </a:stretch>
        </p:blipFill>
        <p:spPr bwMode="auto">
          <a:xfrm>
            <a:off x="251700" y="298488"/>
            <a:ext cx="756000" cy="756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Box 5"/>
          <p:cNvSpPr/>
          <p:nvPr/>
        </p:nvSpPr>
        <p:spPr>
          <a:xfrm>
            <a:off x="731838" y="3449638"/>
            <a:ext cx="7680325" cy="922337"/>
          </a:xfrm>
          <a:prstGeom prst="rect">
            <a:avLst/>
          </a:prstGeom>
          <a:noFill/>
          <a:ln w="9525">
            <a:noFill/>
          </a:ln>
        </p:spPr>
        <p:txBody>
          <a:bodyPr>
            <a:spAutoFit/>
          </a:bodyPr>
          <a:lstStyle/>
          <a:p>
            <a:pPr lvl="0" indent="457200" eaLnBrk="0" hangingPunct="0">
              <a:lnSpc>
                <a:spcPct val="150000"/>
              </a:lnSpc>
              <a:buNone/>
            </a:pPr>
            <a:r>
              <a:rPr lang="zh-CN" altLang="en-US" dirty="0">
                <a:solidFill>
                  <a:srgbClr val="333333"/>
                </a:solidFill>
                <a:latin typeface="Times New Roman" panose="02020603050405020304" pitchFamily="18" charset="0"/>
                <a:ea typeface="华文新魏" pitchFamily="2" charset="-122"/>
                <a:sym typeface="隶书" pitchFamily="49" charset="-122"/>
              </a:rPr>
              <a:t>评议组成立后，其成员名单必须通过全班会议正式公布（未到会学生应通过邮件或电话告知），并报学院备案公示三天。</a:t>
            </a:r>
            <a:endParaRPr lang="en-US" altLang="x-none" dirty="0">
              <a:solidFill>
                <a:srgbClr val="333333"/>
              </a:solidFill>
              <a:latin typeface="Times New Roman" panose="02020603050405020304" pitchFamily="18" charset="0"/>
              <a:ea typeface="华文新魏" pitchFamily="2" charset="-122"/>
              <a:sym typeface="隶书" pitchFamily="49" charset="-122"/>
            </a:endParaRPr>
          </a:p>
        </p:txBody>
      </p:sp>
      <p:grpSp>
        <p:nvGrpSpPr>
          <p:cNvPr id="21507" name="组合 1"/>
          <p:cNvGrpSpPr/>
          <p:nvPr/>
        </p:nvGrpSpPr>
        <p:grpSpPr>
          <a:xfrm>
            <a:off x="838200" y="306388"/>
            <a:ext cx="7467600" cy="836612"/>
            <a:chOff x="1037384" y="234723"/>
            <a:chExt cx="7756289" cy="836840"/>
          </a:xfrm>
        </p:grpSpPr>
        <p:sp>
          <p:nvSpPr>
            <p:cNvPr id="21521" name="TextBox 4"/>
            <p:cNvSpPr/>
            <p:nvPr/>
          </p:nvSpPr>
          <p:spPr>
            <a:xfrm>
              <a:off x="1837577" y="422310"/>
              <a:ext cx="6956096" cy="461665"/>
            </a:xfrm>
            <a:prstGeom prst="rect">
              <a:avLst/>
            </a:prstGeom>
            <a:noFill/>
            <a:ln w="9525">
              <a:noFill/>
            </a:ln>
          </p:spPr>
          <p:txBody>
            <a:bodyPr>
              <a:spAutoFit/>
            </a:bodyPr>
            <a:lstStyle/>
            <a:p>
              <a:pPr lvl="0" eaLnBrk="0" hangingPunct="0">
                <a:buNone/>
              </a:pPr>
              <a:r>
                <a:rPr lang="zh-CN" altLang="en-US" sz="2400" b="1" dirty="0">
                  <a:solidFill>
                    <a:srgbClr val="333333"/>
                  </a:solidFill>
                  <a:latin typeface="Times New Roman" panose="02020603050405020304" pitchFamily="18" charset="0"/>
                  <a:ea typeface="华文新魏" pitchFamily="2" charset="-122"/>
                  <a:sym typeface="黑体" panose="02010609060101010101" pitchFamily="49" charset="-122"/>
                </a:rPr>
                <a:t>学生小班成立“家庭经济困难学生认定评议组”  </a:t>
              </a:r>
            </a:p>
          </p:txBody>
        </p:sp>
        <p:pic>
          <p:nvPicPr>
            <p:cNvPr id="21522" name="Picture 20"/>
            <p:cNvPicPr>
              <a:picLocks noChangeAspect="1"/>
            </p:cNvPicPr>
            <p:nvPr/>
          </p:nvPicPr>
          <p:blipFill>
            <a:blip r:embed="rId2">
              <a:clrChange>
                <a:clrFrom>
                  <a:srgbClr val="FFFFFF"/>
                </a:clrFrom>
                <a:clrTo>
                  <a:srgbClr val="FFFFFF">
                    <a:alpha val="0"/>
                  </a:srgbClr>
                </a:clrTo>
              </a:clrChange>
            </a:blip>
            <a:srcRect t="5991" r="6293"/>
            <a:stretch>
              <a:fillRect/>
            </a:stretch>
          </p:blipFill>
          <p:spPr>
            <a:xfrm>
              <a:off x="1037384" y="234723"/>
              <a:ext cx="818846" cy="836840"/>
            </a:xfrm>
            <a:prstGeom prst="rect">
              <a:avLst/>
            </a:prstGeom>
            <a:noFill/>
            <a:ln w="9525">
              <a:noFill/>
            </a:ln>
          </p:spPr>
        </p:pic>
      </p:grpSp>
      <p:grpSp>
        <p:nvGrpSpPr>
          <p:cNvPr id="16" name="组合 15"/>
          <p:cNvGrpSpPr/>
          <p:nvPr/>
        </p:nvGrpSpPr>
        <p:grpSpPr>
          <a:xfrm rot="10800000">
            <a:off x="1989038" y="2446514"/>
            <a:ext cx="733056" cy="265898"/>
            <a:chOff x="2079812" y="4285130"/>
            <a:chExt cx="733056" cy="265898"/>
          </a:xfrm>
          <a:solidFill>
            <a:srgbClr val="595959"/>
          </a:solidFill>
        </p:grpSpPr>
        <p:cxnSp>
          <p:nvCxnSpPr>
            <p:cNvPr id="17" name="直接连接符 16"/>
            <p:cNvCxnSpPr/>
            <p:nvPr/>
          </p:nvCxnSpPr>
          <p:spPr>
            <a:xfrm>
              <a:off x="2079812" y="4285130"/>
              <a:ext cx="733056" cy="0"/>
            </a:xfrm>
            <a:prstGeom prst="line">
              <a:avLst/>
            </a:prstGeom>
            <a:grpFill/>
            <a:ln w="38100">
              <a:solidFill>
                <a:srgbClr val="595959"/>
              </a:solidFill>
            </a:ln>
          </p:spPr>
          <p:style>
            <a:lnRef idx="1">
              <a:schemeClr val="accent1"/>
            </a:lnRef>
            <a:fillRef idx="0">
              <a:schemeClr val="accent1"/>
            </a:fillRef>
            <a:effectRef idx="0">
              <a:schemeClr val="accent1"/>
            </a:effectRef>
            <a:fontRef idx="minor">
              <a:schemeClr val="tx1"/>
            </a:fontRef>
          </p:style>
        </p:cxnSp>
        <p:sp>
          <p:nvSpPr>
            <p:cNvPr id="18" name="等腰三角形 17"/>
            <p:cNvSpPr/>
            <p:nvPr/>
          </p:nvSpPr>
          <p:spPr>
            <a:xfrm rot="10800000">
              <a:off x="2325234" y="4322670"/>
              <a:ext cx="264895" cy="228358"/>
            </a:xfrm>
            <a:prstGeom prst="triangle">
              <a:avLst/>
            </a:prstGeom>
            <a:grpFill/>
            <a:ln>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Times New Roman" panose="02020603050405020304" pitchFamily="18" charset="0"/>
                <a:ea typeface="华文新魏" pitchFamily="2" charset="-122"/>
                <a:cs typeface="Times New Roman" panose="02020603050405020304" pitchFamily="18" charset="0"/>
              </a:endParaRPr>
            </a:p>
          </p:txBody>
        </p:sp>
      </p:grpSp>
      <p:sp>
        <p:nvSpPr>
          <p:cNvPr id="21509" name="矩形 2"/>
          <p:cNvSpPr/>
          <p:nvPr/>
        </p:nvSpPr>
        <p:spPr>
          <a:xfrm>
            <a:off x="1116013" y="2746375"/>
            <a:ext cx="2479675" cy="430213"/>
          </a:xfrm>
          <a:prstGeom prst="rect">
            <a:avLst/>
          </a:prstGeom>
          <a:noFill/>
          <a:ln w="9525">
            <a:noFill/>
          </a:ln>
        </p:spPr>
        <p:txBody>
          <a:bodyPr anchor="ctr" anchorCtr="1">
            <a:spAutoFit/>
          </a:bodyPr>
          <a:lstStyle/>
          <a:p>
            <a:pPr lvl="0" eaLnBrk="1" hangingPunct="1"/>
            <a:r>
              <a:rPr lang="zh-CN" altLang="en-US" sz="2200" b="1" dirty="0">
                <a:solidFill>
                  <a:srgbClr val="333333"/>
                </a:solidFill>
                <a:latin typeface="Times New Roman" panose="02020603050405020304" pitchFamily="18" charset="0"/>
                <a:ea typeface="华文新魏" pitchFamily="2" charset="-122"/>
                <a:sym typeface="隶书" pitchFamily="49" charset="-122"/>
              </a:rPr>
              <a:t>组长</a:t>
            </a:r>
            <a:endParaRPr lang="zh-CN" altLang="en-US" sz="2200" b="1" dirty="0">
              <a:latin typeface="Arial" panose="020B0604020202020204" pitchFamily="34" charset="0"/>
              <a:ea typeface="华文新魏" pitchFamily="2" charset="-122"/>
            </a:endParaRPr>
          </a:p>
        </p:txBody>
      </p:sp>
      <p:sp>
        <p:nvSpPr>
          <p:cNvPr id="21510" name="矩形 21"/>
          <p:cNvSpPr/>
          <p:nvPr/>
        </p:nvSpPr>
        <p:spPr>
          <a:xfrm>
            <a:off x="6329363" y="2746375"/>
            <a:ext cx="1368425" cy="430213"/>
          </a:xfrm>
          <a:prstGeom prst="rect">
            <a:avLst/>
          </a:prstGeom>
          <a:noFill/>
          <a:ln w="9525">
            <a:noFill/>
          </a:ln>
        </p:spPr>
        <p:txBody>
          <a:bodyPr anchor="ctr" anchorCtr="1">
            <a:spAutoFit/>
          </a:bodyPr>
          <a:lstStyle/>
          <a:p>
            <a:pPr lvl="0" eaLnBrk="1" hangingPunct="1"/>
            <a:r>
              <a:rPr lang="zh-CN" altLang="en-US" sz="2200" b="1" dirty="0">
                <a:solidFill>
                  <a:srgbClr val="00CC66"/>
                </a:solidFill>
                <a:latin typeface="Times New Roman" panose="02020603050405020304" pitchFamily="18" charset="0"/>
                <a:ea typeface="华文新魏" pitchFamily="2" charset="-122"/>
                <a:sym typeface="隶书" pitchFamily="49" charset="-122"/>
              </a:rPr>
              <a:t>成员</a:t>
            </a:r>
            <a:endParaRPr lang="zh-CN" altLang="en-US" sz="2200" b="1" dirty="0">
              <a:solidFill>
                <a:srgbClr val="00CC66"/>
              </a:solidFill>
              <a:latin typeface="Arial" panose="020B0604020202020204" pitchFamily="34" charset="0"/>
              <a:ea typeface="华文新魏" pitchFamily="2" charset="-122"/>
            </a:endParaRPr>
          </a:p>
        </p:txBody>
      </p:sp>
      <p:grpSp>
        <p:nvGrpSpPr>
          <p:cNvPr id="26" name="组合 25"/>
          <p:cNvGrpSpPr/>
          <p:nvPr/>
        </p:nvGrpSpPr>
        <p:grpSpPr>
          <a:xfrm rot="10800000">
            <a:off x="6658970" y="2446515"/>
            <a:ext cx="733056" cy="265898"/>
            <a:chOff x="2079812" y="4285130"/>
            <a:chExt cx="733056" cy="265898"/>
          </a:xfrm>
          <a:solidFill>
            <a:srgbClr val="00CC66"/>
          </a:solidFill>
        </p:grpSpPr>
        <p:cxnSp>
          <p:nvCxnSpPr>
            <p:cNvPr id="27" name="直接连接符 26"/>
            <p:cNvCxnSpPr/>
            <p:nvPr/>
          </p:nvCxnSpPr>
          <p:spPr>
            <a:xfrm>
              <a:off x="2079812" y="4285130"/>
              <a:ext cx="733056" cy="0"/>
            </a:xfrm>
            <a:prstGeom prst="line">
              <a:avLst/>
            </a:prstGeom>
            <a:grpFill/>
            <a:ln w="38100">
              <a:solidFill>
                <a:srgbClr val="00CC66"/>
              </a:solidFill>
            </a:ln>
          </p:spPr>
          <p:style>
            <a:lnRef idx="1">
              <a:schemeClr val="accent1"/>
            </a:lnRef>
            <a:fillRef idx="0">
              <a:schemeClr val="accent1"/>
            </a:fillRef>
            <a:effectRef idx="0">
              <a:schemeClr val="accent1"/>
            </a:effectRef>
            <a:fontRef idx="minor">
              <a:schemeClr val="tx1"/>
            </a:fontRef>
          </p:style>
        </p:cxnSp>
        <p:sp>
          <p:nvSpPr>
            <p:cNvPr id="28" name="等腰三角形 27"/>
            <p:cNvSpPr/>
            <p:nvPr/>
          </p:nvSpPr>
          <p:spPr>
            <a:xfrm rot="10800000">
              <a:off x="2325234" y="4322670"/>
              <a:ext cx="264895" cy="228358"/>
            </a:xfrm>
            <a:prstGeom prst="triangle">
              <a:avLst/>
            </a:prstGeom>
            <a:solidFill>
              <a:srgbClr val="00CC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21512" name="矩形 22"/>
          <p:cNvSpPr/>
          <p:nvPr/>
        </p:nvSpPr>
        <p:spPr>
          <a:xfrm>
            <a:off x="1878013" y="1674813"/>
            <a:ext cx="954087" cy="554037"/>
          </a:xfrm>
          <a:prstGeom prst="rect">
            <a:avLst/>
          </a:prstGeom>
          <a:noFill/>
          <a:ln w="9525">
            <a:noFill/>
          </a:ln>
        </p:spPr>
        <p:txBody>
          <a:bodyPr wrap="none">
            <a:spAutoFit/>
          </a:bodyPr>
          <a:lstStyle/>
          <a:p>
            <a:pPr lvl="0" eaLnBrk="0" hangingPunct="0">
              <a:lnSpc>
                <a:spcPct val="150000"/>
              </a:lnSpc>
              <a:buNone/>
            </a:pPr>
            <a:r>
              <a:rPr lang="zh-CN" altLang="en-US" sz="2000" dirty="0">
                <a:solidFill>
                  <a:srgbClr val="333333"/>
                </a:solidFill>
                <a:latin typeface="Times New Roman" panose="02020603050405020304" pitchFamily="18" charset="0"/>
                <a:ea typeface="华文新魏" pitchFamily="2" charset="-122"/>
                <a:sym typeface="隶书" pitchFamily="49" charset="-122"/>
              </a:rPr>
              <a:t>班主任</a:t>
            </a:r>
            <a:endParaRPr lang="en-US" altLang="zh-CN" sz="2000" dirty="0">
              <a:solidFill>
                <a:srgbClr val="333333"/>
              </a:solidFill>
              <a:latin typeface="Times New Roman" panose="02020603050405020304" pitchFamily="18" charset="0"/>
              <a:ea typeface="华文新魏" pitchFamily="2" charset="-122"/>
              <a:sym typeface="隶书" pitchFamily="49" charset="-122"/>
            </a:endParaRPr>
          </a:p>
        </p:txBody>
      </p:sp>
      <p:grpSp>
        <p:nvGrpSpPr>
          <p:cNvPr id="19" name="组合 18"/>
          <p:cNvGrpSpPr/>
          <p:nvPr/>
        </p:nvGrpSpPr>
        <p:grpSpPr>
          <a:xfrm rot="10800000">
            <a:off x="4123810" y="2442737"/>
            <a:ext cx="733056" cy="265898"/>
            <a:chOff x="2079812" y="4285130"/>
            <a:chExt cx="733056" cy="265898"/>
          </a:xfrm>
          <a:solidFill>
            <a:srgbClr val="DD2C26"/>
          </a:solidFill>
        </p:grpSpPr>
        <p:cxnSp>
          <p:nvCxnSpPr>
            <p:cNvPr id="20" name="直接连接符 19"/>
            <p:cNvCxnSpPr/>
            <p:nvPr/>
          </p:nvCxnSpPr>
          <p:spPr>
            <a:xfrm>
              <a:off x="2079812" y="4285130"/>
              <a:ext cx="733056" cy="0"/>
            </a:xfrm>
            <a:prstGeom prst="line">
              <a:avLst/>
            </a:prstGeom>
            <a:grpFill/>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21" name="等腰三角形 20"/>
            <p:cNvSpPr/>
            <p:nvPr/>
          </p:nvSpPr>
          <p:spPr>
            <a:xfrm rot="10800000">
              <a:off x="2325234" y="4322670"/>
              <a:ext cx="264895" cy="228358"/>
            </a:xfrm>
            <a:prstGeom prst="triangl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Times New Roman" panose="02020603050405020304" pitchFamily="18" charset="0"/>
                <a:ea typeface="华文新魏" pitchFamily="2" charset="-122"/>
                <a:cs typeface="Times New Roman" panose="02020603050405020304" pitchFamily="18" charset="0"/>
              </a:endParaRPr>
            </a:p>
          </p:txBody>
        </p:sp>
      </p:grpSp>
      <p:sp>
        <p:nvSpPr>
          <p:cNvPr id="21514" name="矩形 3"/>
          <p:cNvSpPr/>
          <p:nvPr/>
        </p:nvSpPr>
        <p:spPr>
          <a:xfrm>
            <a:off x="3609975" y="2746375"/>
            <a:ext cx="1738313" cy="430213"/>
          </a:xfrm>
          <a:prstGeom prst="rect">
            <a:avLst/>
          </a:prstGeom>
          <a:noFill/>
          <a:ln w="9525">
            <a:noFill/>
          </a:ln>
        </p:spPr>
        <p:txBody>
          <a:bodyPr anchor="ctr" anchorCtr="1">
            <a:spAutoFit/>
          </a:bodyPr>
          <a:lstStyle/>
          <a:p>
            <a:pPr lvl="0" eaLnBrk="1" hangingPunct="1"/>
            <a:r>
              <a:rPr lang="zh-CN" altLang="en-US" sz="2200" b="1" dirty="0">
                <a:solidFill>
                  <a:srgbClr val="FFC000"/>
                </a:solidFill>
                <a:latin typeface="Times New Roman" panose="02020603050405020304" pitchFamily="18" charset="0"/>
                <a:ea typeface="华文新魏" pitchFamily="2" charset="-122"/>
                <a:sym typeface="隶书" pitchFamily="49" charset="-122"/>
              </a:rPr>
              <a:t>副组长</a:t>
            </a:r>
            <a:endParaRPr lang="zh-CN" altLang="en-US" sz="2200" b="1" dirty="0">
              <a:solidFill>
                <a:srgbClr val="FFC000"/>
              </a:solidFill>
              <a:latin typeface="Arial" panose="020B0604020202020204" pitchFamily="34" charset="0"/>
              <a:ea typeface="华文新魏" pitchFamily="2" charset="-122"/>
            </a:endParaRPr>
          </a:p>
        </p:txBody>
      </p:sp>
      <p:sp>
        <p:nvSpPr>
          <p:cNvPr id="21515" name="矩形 23"/>
          <p:cNvSpPr/>
          <p:nvPr/>
        </p:nvSpPr>
        <p:spPr>
          <a:xfrm>
            <a:off x="3348038" y="1612900"/>
            <a:ext cx="2262187" cy="677863"/>
          </a:xfrm>
          <a:prstGeom prst="rect">
            <a:avLst/>
          </a:prstGeom>
          <a:noFill/>
          <a:ln w="9525">
            <a:noFill/>
          </a:ln>
        </p:spPr>
        <p:txBody>
          <a:bodyPr wrap="none">
            <a:spAutoFit/>
          </a:bodyPr>
          <a:lstStyle/>
          <a:p>
            <a:pPr lvl="0" algn="ctr" eaLnBrk="0" hangingPunct="0">
              <a:buNone/>
            </a:pPr>
            <a:r>
              <a:rPr lang="zh-CN" altLang="en-US" sz="2000" dirty="0">
                <a:latin typeface="Times New Roman" panose="02020603050405020304" pitchFamily="18" charset="0"/>
                <a:ea typeface="华文新魏" pitchFamily="2" charset="-122"/>
                <a:sym typeface="隶书" pitchFamily="49" charset="-122"/>
              </a:rPr>
              <a:t>班长、支部书记</a:t>
            </a:r>
            <a:endParaRPr lang="en-US" altLang="zh-CN" sz="2000" dirty="0">
              <a:latin typeface="Times New Roman" panose="02020603050405020304" pitchFamily="18" charset="0"/>
              <a:ea typeface="华文新魏" pitchFamily="2" charset="-122"/>
              <a:sym typeface="隶书" pitchFamily="49" charset="-122"/>
            </a:endParaRPr>
          </a:p>
          <a:p>
            <a:pPr lvl="0" algn="ctr" eaLnBrk="0" hangingPunct="0">
              <a:buNone/>
            </a:pPr>
            <a:r>
              <a:rPr lang="zh-CN" altLang="en-US" dirty="0">
                <a:latin typeface="Times New Roman" panose="02020603050405020304" pitchFamily="18" charset="0"/>
                <a:ea typeface="华文新魏" pitchFamily="2" charset="-122"/>
                <a:sym typeface="隶书" pitchFamily="49" charset="-122"/>
              </a:rPr>
              <a:t>如参与认定，应回避</a:t>
            </a:r>
            <a:endParaRPr lang="en-US" altLang="zh-CN" dirty="0">
              <a:latin typeface="Times New Roman" panose="02020603050405020304" pitchFamily="18" charset="0"/>
              <a:ea typeface="华文新魏" pitchFamily="2" charset="-122"/>
              <a:sym typeface="隶书" pitchFamily="49" charset="-122"/>
            </a:endParaRPr>
          </a:p>
        </p:txBody>
      </p:sp>
      <p:sp>
        <p:nvSpPr>
          <p:cNvPr id="21516" name="矩形 24"/>
          <p:cNvSpPr/>
          <p:nvPr/>
        </p:nvSpPr>
        <p:spPr>
          <a:xfrm>
            <a:off x="5464175" y="1458913"/>
            <a:ext cx="3100388" cy="985837"/>
          </a:xfrm>
          <a:prstGeom prst="rect">
            <a:avLst/>
          </a:prstGeom>
          <a:noFill/>
          <a:ln w="9525">
            <a:noFill/>
          </a:ln>
        </p:spPr>
        <p:txBody>
          <a:bodyPr>
            <a:spAutoFit/>
          </a:bodyPr>
          <a:lstStyle/>
          <a:p>
            <a:pPr lvl="0" algn="ctr" eaLnBrk="0" hangingPunct="0"/>
            <a:r>
              <a:rPr lang="zh-CN" altLang="en-US" sz="2000" dirty="0">
                <a:latin typeface="Times New Roman" panose="02020603050405020304" pitchFamily="18" charset="0"/>
                <a:ea typeface="华文新魏" pitchFamily="2" charset="-122"/>
                <a:sym typeface="隶书" pitchFamily="49" charset="-122"/>
              </a:rPr>
              <a:t>学生代表</a:t>
            </a:r>
            <a:r>
              <a:rPr lang="en-US" altLang="zh-CN" sz="2000" dirty="0">
                <a:solidFill>
                  <a:srgbClr val="FF0000"/>
                </a:solidFill>
                <a:latin typeface="Times New Roman" panose="02020603050405020304" pitchFamily="18" charset="0"/>
                <a:ea typeface="华文新魏" pitchFamily="2" charset="-122"/>
                <a:sym typeface="隶书" pitchFamily="49" charset="-122"/>
              </a:rPr>
              <a:t>7-13</a:t>
            </a:r>
            <a:r>
              <a:rPr lang="zh-CN" altLang="en-US" sz="2000" dirty="0">
                <a:latin typeface="Times New Roman" panose="02020603050405020304" pitchFamily="18" charset="0"/>
                <a:ea typeface="华文新魏" pitchFamily="2" charset="-122"/>
                <a:sym typeface="隶书" pitchFamily="49" charset="-122"/>
              </a:rPr>
              <a:t>人</a:t>
            </a:r>
            <a:endParaRPr lang="en-US" altLang="zh-CN" sz="2000" dirty="0">
              <a:solidFill>
                <a:srgbClr val="333333"/>
              </a:solidFill>
              <a:latin typeface="Times New Roman" panose="02020603050405020304" pitchFamily="18" charset="0"/>
              <a:ea typeface="华文新魏" pitchFamily="2" charset="-122"/>
              <a:sym typeface="隶书" pitchFamily="49" charset="-122"/>
            </a:endParaRPr>
          </a:p>
          <a:p>
            <a:pPr lvl="0" algn="ctr" eaLnBrk="0" hangingPunct="0"/>
            <a:r>
              <a:rPr lang="zh-CN" altLang="en-US" dirty="0">
                <a:solidFill>
                  <a:srgbClr val="FF0000"/>
                </a:solidFill>
                <a:latin typeface="Times New Roman" panose="02020603050405020304" pitchFamily="18" charset="0"/>
                <a:ea typeface="华文新魏" pitchFamily="2" charset="-122"/>
                <a:sym typeface="隶书" pitchFamily="49" charset="-122"/>
              </a:rPr>
              <a:t>单数</a:t>
            </a:r>
            <a:r>
              <a:rPr lang="zh-CN" altLang="en-US" sz="2000" dirty="0">
                <a:solidFill>
                  <a:srgbClr val="333333"/>
                </a:solidFill>
                <a:latin typeface="Times New Roman" panose="02020603050405020304" pitchFamily="18" charset="0"/>
                <a:ea typeface="华文新魏" pitchFamily="2" charset="-122"/>
                <a:sym typeface="隶书" pitchFamily="49" charset="-122"/>
              </a:rPr>
              <a:t>、</a:t>
            </a:r>
            <a:r>
              <a:rPr lang="zh-CN" altLang="en-US" dirty="0">
                <a:solidFill>
                  <a:srgbClr val="FF0000"/>
                </a:solidFill>
                <a:latin typeface="Times New Roman" panose="02020603050405020304" pitchFamily="18" charset="0"/>
                <a:ea typeface="华文新魏" pitchFamily="2" charset="-122"/>
                <a:sym typeface="隶书" pitchFamily="49" charset="-122"/>
              </a:rPr>
              <a:t>未参与认定</a:t>
            </a:r>
            <a:endParaRPr lang="en-US" altLang="zh-CN" dirty="0">
              <a:solidFill>
                <a:srgbClr val="FF0000"/>
              </a:solidFill>
              <a:latin typeface="Times New Roman" panose="02020603050405020304" pitchFamily="18" charset="0"/>
              <a:ea typeface="华文新魏" pitchFamily="2" charset="-122"/>
              <a:sym typeface="隶书" pitchFamily="49" charset="-122"/>
            </a:endParaRPr>
          </a:p>
          <a:p>
            <a:pPr lvl="0" algn="ctr" eaLnBrk="0" hangingPunct="0"/>
            <a:r>
              <a:rPr lang="zh-CN" altLang="en-US" dirty="0">
                <a:solidFill>
                  <a:srgbClr val="FF0000"/>
                </a:solidFill>
                <a:latin typeface="Times New Roman" panose="02020603050405020304" pitchFamily="18" charset="0"/>
                <a:ea typeface="华文新魏" pitchFamily="2" charset="-122"/>
                <a:sym typeface="隶书" pitchFamily="49" charset="-122"/>
              </a:rPr>
              <a:t>民主产生、具代表性</a:t>
            </a:r>
            <a:endParaRPr lang="en-US" altLang="zh-CN" dirty="0">
              <a:solidFill>
                <a:srgbClr val="FF0000"/>
              </a:solidFill>
              <a:latin typeface="Times New Roman" panose="02020603050405020304" pitchFamily="18" charset="0"/>
              <a:ea typeface="华文新魏" pitchFamily="2" charset="-122"/>
              <a:sym typeface="隶书" pitchFamily="49" charset="-122"/>
            </a:endParaRPr>
          </a:p>
        </p:txBody>
      </p:sp>
      <p:grpSp>
        <p:nvGrpSpPr>
          <p:cNvPr id="21517" name="组合 21"/>
          <p:cNvGrpSpPr/>
          <p:nvPr/>
        </p:nvGrpSpPr>
        <p:grpSpPr>
          <a:xfrm>
            <a:off x="-131762" y="4948238"/>
            <a:ext cx="9407525" cy="0"/>
            <a:chOff x="1727201" y="6444343"/>
            <a:chExt cx="8602750" cy="0"/>
          </a:xfrm>
        </p:grpSpPr>
        <p:cxnSp>
          <p:nvCxnSpPr>
            <p:cNvPr id="21518" name="直接连接符 22"/>
            <p:cNvCxnSpPr/>
            <p:nvPr/>
          </p:nvCxnSpPr>
          <p:spPr>
            <a:xfrm>
              <a:off x="1727201" y="6444343"/>
              <a:ext cx="2866955" cy="0"/>
            </a:xfrm>
            <a:prstGeom prst="line">
              <a:avLst/>
            </a:prstGeom>
            <a:ln w="28575" cap="flat" cmpd="sng">
              <a:solidFill>
                <a:srgbClr val="00B0F0"/>
              </a:solidFill>
              <a:prstDash val="solid"/>
              <a:miter/>
              <a:headEnd type="none" w="med" len="med"/>
              <a:tailEnd type="none" w="med" len="med"/>
            </a:ln>
          </p:spPr>
        </p:cxnSp>
        <p:cxnSp>
          <p:nvCxnSpPr>
            <p:cNvPr id="21519" name="直接连接符 23"/>
            <p:cNvCxnSpPr/>
            <p:nvPr/>
          </p:nvCxnSpPr>
          <p:spPr>
            <a:xfrm>
              <a:off x="4594156" y="6444343"/>
              <a:ext cx="2866955" cy="0"/>
            </a:xfrm>
            <a:prstGeom prst="line">
              <a:avLst/>
            </a:prstGeom>
            <a:ln w="28575" cap="flat" cmpd="sng">
              <a:solidFill>
                <a:srgbClr val="F9BB35"/>
              </a:solidFill>
              <a:prstDash val="solid"/>
              <a:miter/>
              <a:headEnd type="none" w="med" len="med"/>
              <a:tailEnd type="none" w="med" len="med"/>
            </a:ln>
          </p:spPr>
        </p:cxnSp>
        <p:cxnSp>
          <p:nvCxnSpPr>
            <p:cNvPr id="21520" name="直接连接符 24"/>
            <p:cNvCxnSpPr/>
            <p:nvPr/>
          </p:nvCxnSpPr>
          <p:spPr>
            <a:xfrm>
              <a:off x="7462996" y="6444343"/>
              <a:ext cx="2866955" cy="0"/>
            </a:xfrm>
            <a:prstGeom prst="line">
              <a:avLst/>
            </a:prstGeom>
            <a:ln w="28575" cap="flat" cmpd="sng">
              <a:solidFill>
                <a:srgbClr val="FF0000"/>
              </a:solidFill>
              <a:prstDash val="solid"/>
              <a:miter/>
              <a:headEnd type="none" w="med" len="med"/>
              <a:tailEnd type="none" w="med" len="med"/>
            </a:ln>
          </p:spPr>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p:cBhvr>
                                        <p:cTn id="7" dur="1000"/>
                                        <p:tgtEl>
                                          <p:spTgt spid="143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组合 8"/>
          <p:cNvGrpSpPr/>
          <p:nvPr/>
        </p:nvGrpSpPr>
        <p:grpSpPr>
          <a:xfrm>
            <a:off x="468313" y="1131888"/>
            <a:ext cx="1439862" cy="3240087"/>
            <a:chOff x="84361" y="1419720"/>
            <a:chExt cx="1440000" cy="3240172"/>
          </a:xfrm>
        </p:grpSpPr>
        <p:sp>
          <p:nvSpPr>
            <p:cNvPr id="38" name="Rounded Rectangle 23"/>
            <p:cNvSpPr/>
            <p:nvPr/>
          </p:nvSpPr>
          <p:spPr>
            <a:xfrm>
              <a:off x="84361" y="1749929"/>
              <a:ext cx="1440000" cy="2909963"/>
            </a:xfrm>
            <a:prstGeom prst="roundRect">
              <a:avLst>
                <a:gd name="adj" fmla="val 7442"/>
              </a:avLst>
            </a:prstGeom>
            <a:noFill/>
            <a:ln>
              <a:solidFill>
                <a:srgbClr val="0E7FB7"/>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lvl="0" eaLnBrk="1" hangingPunct="1"/>
              <a:r>
                <a:rPr lang="zh-CN" altLang="en-US" sz="2000" b="1" dirty="0">
                  <a:solidFill>
                    <a:srgbClr val="333333"/>
                  </a:solidFill>
                  <a:latin typeface="Times New Roman" panose="02020603050405020304" pitchFamily="18" charset="0"/>
                  <a:ea typeface="华文新魏" pitchFamily="2" charset="-122"/>
                  <a:sym typeface="隶书" pitchFamily="49" charset="-122"/>
                </a:rPr>
                <a:t>按照要求，安排、开展好本班的评议工作</a:t>
              </a:r>
              <a:endParaRPr lang="en-US" altLang="zh-CN" sz="2000" b="1" dirty="0">
                <a:solidFill>
                  <a:srgbClr val="333333"/>
                </a:solidFill>
                <a:latin typeface="Times New Roman" panose="02020603050405020304" pitchFamily="18" charset="0"/>
                <a:ea typeface="华文新魏" pitchFamily="2" charset="-122"/>
                <a:sym typeface="隶书" pitchFamily="49" charset="-122"/>
              </a:endParaRPr>
            </a:p>
          </p:txBody>
        </p:sp>
        <p:sp>
          <p:nvSpPr>
            <p:cNvPr id="39" name="Oval 24"/>
            <p:cNvSpPr>
              <a:spLocks noChangeAspect="1"/>
            </p:cNvSpPr>
            <p:nvPr/>
          </p:nvSpPr>
          <p:spPr>
            <a:xfrm>
              <a:off x="805155" y="1419720"/>
              <a:ext cx="719206" cy="720744"/>
            </a:xfrm>
            <a:prstGeom prst="ellipse">
              <a:avLst/>
            </a:prstGeom>
            <a:solidFill>
              <a:srgbClr val="0E7FB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sz="2000" b="0" i="0" u="none" strike="noStrike" kern="1200" cap="none" spc="0" normalizeH="0" baseline="0" noProof="0" dirty="0">
                  <a:ln>
                    <a:noFill/>
                  </a:ln>
                  <a:solidFill>
                    <a:schemeClr val="lt1"/>
                  </a:solidFill>
                  <a:effectLst/>
                  <a:uLnTx/>
                  <a:uFillTx/>
                  <a:latin typeface="Times New Roman" panose="02020603050405020304" pitchFamily="18" charset="0"/>
                  <a:ea typeface="华文新魏" pitchFamily="2" charset="-122"/>
                  <a:cs typeface="Times New Roman" panose="02020603050405020304" pitchFamily="18" charset="0"/>
                </a:rPr>
                <a:t>1</a:t>
              </a:r>
            </a:p>
          </p:txBody>
        </p:sp>
      </p:grpSp>
      <p:grpSp>
        <p:nvGrpSpPr>
          <p:cNvPr id="22531" name="组合 6"/>
          <p:cNvGrpSpPr/>
          <p:nvPr/>
        </p:nvGrpSpPr>
        <p:grpSpPr>
          <a:xfrm>
            <a:off x="2195513" y="1100138"/>
            <a:ext cx="2203450" cy="3271837"/>
            <a:chOff x="2798972" y="1388200"/>
            <a:chExt cx="2202714" cy="3271694"/>
          </a:xfrm>
        </p:grpSpPr>
        <p:sp>
          <p:nvSpPr>
            <p:cNvPr id="40" name="Rounded Rectangle 35"/>
            <p:cNvSpPr/>
            <p:nvPr/>
          </p:nvSpPr>
          <p:spPr>
            <a:xfrm>
              <a:off x="2798972" y="1750134"/>
              <a:ext cx="2202714" cy="2909760"/>
            </a:xfrm>
            <a:prstGeom prst="roundRect">
              <a:avLst>
                <a:gd name="adj" fmla="val 7442"/>
              </a:avLst>
            </a:prstGeom>
            <a:noFill/>
            <a:ln>
              <a:solidFill>
                <a:srgbClr val="45C1A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lvl="0" algn="ctr" eaLnBrk="1" hangingPunct="1"/>
              <a:endParaRPr lang="en-US" altLang="zh-CN" sz="2000" b="1" dirty="0">
                <a:solidFill>
                  <a:srgbClr val="333333"/>
                </a:solidFill>
                <a:latin typeface="Times New Roman" panose="02020603050405020304" pitchFamily="18" charset="0"/>
                <a:ea typeface="华文新魏" pitchFamily="2" charset="-122"/>
                <a:sym typeface="隶书" pitchFamily="49" charset="-122"/>
              </a:endParaRPr>
            </a:p>
            <a:p>
              <a:pPr lvl="0" eaLnBrk="1" hangingPunct="1"/>
              <a:r>
                <a:rPr lang="zh-CN" altLang="en-US" sz="2000" b="1" dirty="0">
                  <a:solidFill>
                    <a:srgbClr val="333333"/>
                  </a:solidFill>
                  <a:latin typeface="Times New Roman" panose="02020603050405020304" pitchFamily="18" charset="0"/>
                  <a:ea typeface="华文新魏" pitchFamily="2" charset="-122"/>
                  <a:sym typeface="隶书" pitchFamily="49" charset="-122"/>
                </a:rPr>
                <a:t>做好政策宣讲，指导拟参加认定同学填写并提交</a:t>
              </a:r>
              <a:r>
                <a:rPr lang="en-US" altLang="zh-CN" sz="2000" b="1" dirty="0">
                  <a:solidFill>
                    <a:srgbClr val="333333"/>
                  </a:solidFill>
                  <a:latin typeface="Times New Roman" panose="02020603050405020304" pitchFamily="18" charset="0"/>
                  <a:ea typeface="华文新魏" pitchFamily="2" charset="-122"/>
                  <a:sym typeface="隶书" pitchFamily="49" charset="-122"/>
                </a:rPr>
                <a:t>《</a:t>
              </a:r>
              <a:r>
                <a:rPr lang="zh-CN" altLang="en-US" sz="2000" b="1" dirty="0">
                  <a:solidFill>
                    <a:srgbClr val="333333"/>
                  </a:solidFill>
                  <a:latin typeface="Times New Roman" panose="02020603050405020304" pitchFamily="18" charset="0"/>
                  <a:ea typeface="华文新魏" pitchFamily="2" charset="-122"/>
                  <a:sym typeface="隶书" pitchFamily="49" charset="-122"/>
                </a:rPr>
                <a:t>高等学校学生及家庭情况调查表</a:t>
              </a:r>
              <a:r>
                <a:rPr lang="en-US" altLang="zh-CN" sz="2000" b="1" dirty="0">
                  <a:solidFill>
                    <a:srgbClr val="333333"/>
                  </a:solidFill>
                  <a:latin typeface="Times New Roman" panose="02020603050405020304" pitchFamily="18" charset="0"/>
                  <a:ea typeface="华文新魏" pitchFamily="2" charset="-122"/>
                  <a:sym typeface="隶书" pitchFamily="49" charset="-122"/>
                </a:rPr>
                <a:t>》</a:t>
              </a:r>
              <a:r>
                <a:rPr lang="zh-CN" altLang="en-US" sz="2000" b="1" dirty="0">
                  <a:solidFill>
                    <a:srgbClr val="333333"/>
                  </a:solidFill>
                  <a:latin typeface="Times New Roman" panose="02020603050405020304" pitchFamily="18" charset="0"/>
                  <a:ea typeface="华文新魏" pitchFamily="2" charset="-122"/>
                  <a:sym typeface="隶书" pitchFamily="49" charset="-122"/>
                </a:rPr>
                <a:t>、</a:t>
              </a:r>
              <a:r>
                <a:rPr lang="en-US" altLang="zh-CN" sz="2000" b="1" dirty="0">
                  <a:solidFill>
                    <a:srgbClr val="333333"/>
                  </a:solidFill>
                  <a:latin typeface="Times New Roman" panose="02020603050405020304" pitchFamily="18" charset="0"/>
                  <a:ea typeface="华文新魏" pitchFamily="2" charset="-122"/>
                  <a:sym typeface="隶书" pitchFamily="49" charset="-122"/>
                </a:rPr>
                <a:t>《</a:t>
              </a:r>
              <a:r>
                <a:rPr lang="zh-CN" altLang="en-US" sz="2000" b="1" dirty="0">
                  <a:solidFill>
                    <a:srgbClr val="333333"/>
                  </a:solidFill>
                  <a:latin typeface="Times New Roman" panose="02020603050405020304" pitchFamily="18" charset="0"/>
                  <a:ea typeface="华文新魏" pitchFamily="2" charset="-122"/>
                  <a:sym typeface="隶书" pitchFamily="49" charset="-122"/>
                </a:rPr>
                <a:t>四川农业大学家庭经济困难学生认定申请表</a:t>
              </a:r>
              <a:r>
                <a:rPr lang="en-US" altLang="zh-CN" sz="2000" b="1" dirty="0">
                  <a:solidFill>
                    <a:srgbClr val="333333"/>
                  </a:solidFill>
                  <a:latin typeface="Times New Roman" panose="02020603050405020304" pitchFamily="18" charset="0"/>
                  <a:ea typeface="华文新魏" pitchFamily="2" charset="-122"/>
                  <a:sym typeface="隶书" pitchFamily="49" charset="-122"/>
                </a:rPr>
                <a:t>》</a:t>
              </a:r>
            </a:p>
          </p:txBody>
        </p:sp>
        <p:sp>
          <p:nvSpPr>
            <p:cNvPr id="41" name="Oval 36"/>
            <p:cNvSpPr/>
            <p:nvPr/>
          </p:nvSpPr>
          <p:spPr>
            <a:xfrm>
              <a:off x="4281202" y="1388200"/>
              <a:ext cx="720484" cy="720693"/>
            </a:xfrm>
            <a:prstGeom prst="ellipse">
              <a:avLst/>
            </a:prstGeom>
            <a:solidFill>
              <a:srgbClr val="45C1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sz="2000" b="0" i="0" u="none" strike="noStrike" kern="1200" cap="none" spc="0" normalizeH="0" baseline="0" noProof="0" dirty="0">
                  <a:ln>
                    <a:noFill/>
                  </a:ln>
                  <a:solidFill>
                    <a:schemeClr val="lt1"/>
                  </a:solidFill>
                  <a:effectLst/>
                  <a:uLnTx/>
                  <a:uFillTx/>
                  <a:latin typeface="Times New Roman" panose="02020603050405020304" pitchFamily="18" charset="0"/>
                  <a:ea typeface="华文新魏" pitchFamily="2" charset="-122"/>
                  <a:cs typeface="Times New Roman" panose="02020603050405020304" pitchFamily="18" charset="0"/>
                </a:rPr>
                <a:t>2</a:t>
              </a:r>
            </a:p>
          </p:txBody>
        </p:sp>
      </p:grpSp>
      <p:grpSp>
        <p:nvGrpSpPr>
          <p:cNvPr id="22532" name="组合 5"/>
          <p:cNvGrpSpPr/>
          <p:nvPr/>
        </p:nvGrpSpPr>
        <p:grpSpPr>
          <a:xfrm>
            <a:off x="4745038" y="1096963"/>
            <a:ext cx="2203450" cy="3275012"/>
            <a:chOff x="5542173" y="1384307"/>
            <a:chExt cx="2203200" cy="3275586"/>
          </a:xfrm>
        </p:grpSpPr>
        <p:sp>
          <p:nvSpPr>
            <p:cNvPr id="42" name="Rounded Rectangle 37"/>
            <p:cNvSpPr/>
            <p:nvPr/>
          </p:nvSpPr>
          <p:spPr>
            <a:xfrm>
              <a:off x="5542173" y="1746320"/>
              <a:ext cx="2203200" cy="2913573"/>
            </a:xfrm>
            <a:prstGeom prst="roundRect">
              <a:avLst>
                <a:gd name="adj" fmla="val 7442"/>
              </a:avLst>
            </a:prstGeom>
            <a:noFill/>
            <a:ln>
              <a:solidFill>
                <a:srgbClr val="B9D51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lvl="0" eaLnBrk="1" hangingPunct="1"/>
              <a:r>
                <a:rPr lang="zh-CN" altLang="en-US" sz="2000" b="1" dirty="0">
                  <a:solidFill>
                    <a:srgbClr val="333333"/>
                  </a:solidFill>
                  <a:latin typeface="Times New Roman" panose="02020603050405020304" pitchFamily="18" charset="0"/>
                  <a:ea typeface="华文新魏" pitchFamily="2" charset="-122"/>
                  <a:sym typeface="隶书" pitchFamily="49" charset="-122"/>
                </a:rPr>
                <a:t>及时掌握学生家庭经济状况发生突发重大变化的情况，对新出现的家庭经济困难学生进行补充评议并报告学院</a:t>
              </a:r>
              <a:endParaRPr lang="en-US" altLang="zh-CN" sz="2000" b="1" dirty="0">
                <a:solidFill>
                  <a:srgbClr val="333333"/>
                </a:solidFill>
                <a:latin typeface="Times New Roman" panose="02020603050405020304" pitchFamily="18" charset="0"/>
                <a:ea typeface="华文新魏" pitchFamily="2" charset="-122"/>
                <a:sym typeface="隶书" pitchFamily="49" charset="-122"/>
              </a:endParaRPr>
            </a:p>
          </p:txBody>
        </p:sp>
        <p:sp>
          <p:nvSpPr>
            <p:cNvPr id="43" name="Oval 38"/>
            <p:cNvSpPr/>
            <p:nvPr/>
          </p:nvSpPr>
          <p:spPr>
            <a:xfrm>
              <a:off x="7024730" y="1384307"/>
              <a:ext cx="720643" cy="719263"/>
            </a:xfrm>
            <a:prstGeom prst="ellipse">
              <a:avLst/>
            </a:prstGeom>
            <a:solidFill>
              <a:srgbClr val="B9D51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sz="2000" b="0" i="0" u="none" strike="noStrike" kern="1200" cap="none" spc="0" normalizeH="0" baseline="0" noProof="0" dirty="0">
                  <a:ln>
                    <a:noFill/>
                  </a:ln>
                  <a:solidFill>
                    <a:schemeClr val="lt1"/>
                  </a:solidFill>
                  <a:effectLst/>
                  <a:uLnTx/>
                  <a:uFillTx/>
                  <a:latin typeface="Times New Roman" panose="02020603050405020304" pitchFamily="18" charset="0"/>
                  <a:ea typeface="华文新魏" pitchFamily="2" charset="-122"/>
                  <a:cs typeface="Times New Roman" panose="02020603050405020304" pitchFamily="18" charset="0"/>
                </a:rPr>
                <a:t>3</a:t>
              </a:r>
            </a:p>
          </p:txBody>
        </p:sp>
      </p:grpSp>
      <p:grpSp>
        <p:nvGrpSpPr>
          <p:cNvPr id="22533" name="组合 9"/>
          <p:cNvGrpSpPr/>
          <p:nvPr/>
        </p:nvGrpSpPr>
        <p:grpSpPr>
          <a:xfrm>
            <a:off x="7308850" y="1058863"/>
            <a:ext cx="1439863" cy="3284537"/>
            <a:chOff x="8256787" y="1376779"/>
            <a:chExt cx="1440000" cy="3283113"/>
          </a:xfrm>
        </p:grpSpPr>
        <p:sp>
          <p:nvSpPr>
            <p:cNvPr id="44" name="Rounded Rectangle 39"/>
            <p:cNvSpPr/>
            <p:nvPr/>
          </p:nvSpPr>
          <p:spPr>
            <a:xfrm>
              <a:off x="8256787" y="1751267"/>
              <a:ext cx="1440000" cy="2908625"/>
            </a:xfrm>
            <a:prstGeom prst="roundRect">
              <a:avLst>
                <a:gd name="adj" fmla="val 7442"/>
              </a:avLst>
            </a:prstGeom>
            <a:noFill/>
            <a:ln>
              <a:solidFill>
                <a:srgbClr val="F2685A"/>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1"/>
            <a:lstStyle/>
            <a:p>
              <a:pPr lvl="0" eaLnBrk="1" hangingPunct="1"/>
              <a:r>
                <a:rPr lang="zh-CN" altLang="en-US" sz="2000" b="1" dirty="0">
                  <a:solidFill>
                    <a:srgbClr val="333333"/>
                  </a:solidFill>
                  <a:latin typeface="Times New Roman" panose="02020603050405020304" pitchFamily="18" charset="0"/>
                  <a:ea typeface="华文新魏" pitchFamily="2" charset="-122"/>
                  <a:sym typeface="隶书" pitchFamily="49" charset="-122"/>
                </a:rPr>
                <a:t>受理本班同学的申诉和投诉</a:t>
              </a:r>
              <a:endParaRPr lang="en-US" altLang="zh-CN" sz="2000" b="1" dirty="0">
                <a:solidFill>
                  <a:srgbClr val="333333"/>
                </a:solidFill>
                <a:latin typeface="Times New Roman" panose="02020603050405020304" pitchFamily="18" charset="0"/>
                <a:ea typeface="华文新魏" pitchFamily="2" charset="-122"/>
                <a:sym typeface="隶书" pitchFamily="49" charset="-122"/>
              </a:endParaRPr>
            </a:p>
          </p:txBody>
        </p:sp>
        <p:sp>
          <p:nvSpPr>
            <p:cNvPr id="45" name="Oval 40"/>
            <p:cNvSpPr/>
            <p:nvPr/>
          </p:nvSpPr>
          <p:spPr>
            <a:xfrm>
              <a:off x="8977581" y="1376779"/>
              <a:ext cx="719206" cy="720413"/>
            </a:xfrm>
            <a:prstGeom prst="ellipse">
              <a:avLst/>
            </a:prstGeom>
            <a:solidFill>
              <a:srgbClr val="F268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sz="2000" b="0" i="0" u="none" strike="noStrike" kern="1200" cap="none" spc="0" normalizeH="0" baseline="0" noProof="0" dirty="0">
                  <a:ln>
                    <a:noFill/>
                  </a:ln>
                  <a:solidFill>
                    <a:schemeClr val="lt1"/>
                  </a:solidFill>
                  <a:effectLst/>
                  <a:uLnTx/>
                  <a:uFillTx/>
                  <a:latin typeface="Times New Roman" panose="02020603050405020304" pitchFamily="18" charset="0"/>
                  <a:ea typeface="华文新魏" pitchFamily="2" charset="-122"/>
                  <a:cs typeface="Times New Roman" panose="02020603050405020304" pitchFamily="18" charset="0"/>
                </a:rPr>
                <a:t>4</a:t>
              </a:r>
            </a:p>
          </p:txBody>
        </p:sp>
      </p:grpSp>
      <p:sp>
        <p:nvSpPr>
          <p:cNvPr id="22534" name="矩形 10"/>
          <p:cNvSpPr/>
          <p:nvPr/>
        </p:nvSpPr>
        <p:spPr>
          <a:xfrm>
            <a:off x="2479675" y="268288"/>
            <a:ext cx="4184650" cy="460375"/>
          </a:xfrm>
          <a:prstGeom prst="rect">
            <a:avLst/>
          </a:prstGeom>
          <a:noFill/>
          <a:ln w="9525">
            <a:noFill/>
          </a:ln>
        </p:spPr>
        <p:txBody>
          <a:bodyPr wrap="none">
            <a:spAutoFit/>
          </a:bodyPr>
          <a:lstStyle/>
          <a:p>
            <a:pPr lvl="0" algn="ctr" eaLnBrk="0" hangingPunct="0">
              <a:buNone/>
            </a:pPr>
            <a:r>
              <a:rPr lang="zh-CN" altLang="en-US" sz="2400" b="1" dirty="0">
                <a:solidFill>
                  <a:srgbClr val="000000"/>
                </a:solidFill>
                <a:latin typeface="Times New Roman" panose="02020603050405020304" pitchFamily="18" charset="0"/>
                <a:ea typeface="华文新魏" pitchFamily="2" charset="-122"/>
                <a:sym typeface="Calibri" panose="020F0502020204030204" pitchFamily="34" charset="0"/>
              </a:rPr>
              <a:t>学生小班认定工作组主要职责</a:t>
            </a:r>
            <a:endParaRPr lang="zh-CN" altLang="en-US" sz="2400" dirty="0">
              <a:solidFill>
                <a:srgbClr val="000000"/>
              </a:solidFill>
              <a:latin typeface="Times New Roman" panose="02020603050405020304" pitchFamily="18" charset="0"/>
              <a:ea typeface="华文新魏" pitchFamily="2"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表格 23553"/>
          <p:cNvGraphicFramePr/>
          <p:nvPr/>
        </p:nvGraphicFramePr>
        <p:xfrm>
          <a:off x="642938" y="1017588"/>
          <a:ext cx="7858125" cy="3216275"/>
        </p:xfrm>
        <a:graphic>
          <a:graphicData uri="http://schemas.openxmlformats.org/drawingml/2006/table">
            <a:tbl>
              <a:tblPr/>
              <a:tblGrid>
                <a:gridCol w="4124325"/>
                <a:gridCol w="3733800"/>
              </a:tblGrid>
              <a:tr h="349250">
                <a:tc gridSpan="2">
                  <a:txBody>
                    <a:bodyPr/>
                    <a:lstStyle/>
                    <a:p>
                      <a:pPr lvl="0" algn="ctr" defTabSz="0" eaLnBrk="1" fontAlgn="ctr" hangingPunct="1">
                        <a:buNone/>
                      </a:pPr>
                      <a:r>
                        <a:rPr lang="zh-CN" altLang="en-US" b="1" dirty="0">
                          <a:solidFill>
                            <a:srgbClr val="000000"/>
                          </a:solidFill>
                          <a:latin typeface="Times New Roman" panose="02020603050405020304" pitchFamily="18" charset="0"/>
                          <a:ea typeface="华文新魏" pitchFamily="2" charset="-122"/>
                          <a:sym typeface="黑体" panose="02010609060101010101" pitchFamily="49" charset="-122"/>
                        </a:rPr>
                        <a:t>基本生活消费低于</a:t>
                      </a:r>
                      <a:r>
                        <a:rPr lang="en-US" altLang="zh-CN" b="1" dirty="0">
                          <a:solidFill>
                            <a:srgbClr val="FF0000"/>
                          </a:solidFill>
                          <a:latin typeface="Times New Roman" panose="02020603050405020304" pitchFamily="18" charset="0"/>
                          <a:ea typeface="华文新魏" pitchFamily="2" charset="-122"/>
                          <a:sym typeface="黑体" panose="02010609060101010101" pitchFamily="49" charset="-122"/>
                        </a:rPr>
                        <a:t>600</a:t>
                      </a:r>
                      <a:r>
                        <a:rPr lang="zh-CN" altLang="en-US" b="1" dirty="0">
                          <a:solidFill>
                            <a:srgbClr val="000000"/>
                          </a:solidFill>
                          <a:latin typeface="Times New Roman" panose="02020603050405020304" pitchFamily="18" charset="0"/>
                          <a:ea typeface="华文新魏" pitchFamily="2" charset="-122"/>
                          <a:sym typeface="黑体" panose="02010609060101010101" pitchFamily="49" charset="-122"/>
                        </a:rPr>
                        <a:t>元</a:t>
                      </a:r>
                      <a:r>
                        <a:rPr lang="en-US" altLang="zh-CN" b="1" dirty="0">
                          <a:solidFill>
                            <a:srgbClr val="000000"/>
                          </a:solidFill>
                          <a:latin typeface="Times New Roman" panose="02020603050405020304" pitchFamily="18" charset="0"/>
                          <a:ea typeface="华文新魏" pitchFamily="2" charset="-122"/>
                          <a:sym typeface="黑体" panose="02010609060101010101" pitchFamily="49" charset="-122"/>
                        </a:rPr>
                        <a:t>/</a:t>
                      </a:r>
                      <a:r>
                        <a:rPr lang="zh-CN" altLang="en-US" b="1" dirty="0">
                          <a:solidFill>
                            <a:srgbClr val="000000"/>
                          </a:solidFill>
                          <a:latin typeface="Times New Roman" panose="02020603050405020304" pitchFamily="18" charset="0"/>
                          <a:ea typeface="华文新魏" pitchFamily="2" charset="-122"/>
                          <a:sym typeface="黑体" panose="02010609060101010101" pitchFamily="49" charset="-122"/>
                        </a:rPr>
                        <a:t>月</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FAEB"/>
                    </a:solidFill>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349250">
                <a:tc>
                  <a:txBody>
                    <a:bodyPr/>
                    <a:lstStyle/>
                    <a:p>
                      <a:pPr lvl="0" algn="ctr"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黑体" panose="02010609060101010101" pitchFamily="49" charset="-122"/>
                        </a:rPr>
                        <a:t>家庭经济</a:t>
                      </a:r>
                      <a:r>
                        <a:rPr lang="zh-CN" altLang="en-US" sz="1500" b="1" dirty="0">
                          <a:solidFill>
                            <a:srgbClr val="FF0000"/>
                          </a:solidFill>
                          <a:latin typeface="Times New Roman" panose="02020603050405020304" pitchFamily="18" charset="0"/>
                          <a:ea typeface="华文新魏" pitchFamily="2" charset="-122"/>
                          <a:sym typeface="黑体" panose="02010609060101010101" pitchFamily="49" charset="-122"/>
                        </a:rPr>
                        <a:t>困难</a:t>
                      </a:r>
                      <a:r>
                        <a:rPr lang="zh-CN" altLang="en-US" sz="1500" b="1" dirty="0">
                          <a:solidFill>
                            <a:srgbClr val="000000"/>
                          </a:solidFill>
                          <a:latin typeface="Times New Roman" panose="02020603050405020304" pitchFamily="18" charset="0"/>
                          <a:ea typeface="华文新魏" pitchFamily="2" charset="-122"/>
                          <a:sym typeface="黑体" panose="02010609060101010101" pitchFamily="49" charset="-122"/>
                        </a:rPr>
                        <a:t> </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FAEB"/>
                    </a:solidFill>
                  </a:tcPr>
                </a:tc>
                <a:tc>
                  <a:txBody>
                    <a:bodyPr/>
                    <a:lstStyle/>
                    <a:p>
                      <a:pPr lvl="0" algn="ctr"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黑体" panose="02010609060101010101" pitchFamily="49" charset="-122"/>
                        </a:rPr>
                        <a:t>家庭经济</a:t>
                      </a:r>
                      <a:r>
                        <a:rPr lang="zh-CN" altLang="en-US" sz="1500" b="1" dirty="0">
                          <a:solidFill>
                            <a:srgbClr val="FF0000"/>
                          </a:solidFill>
                          <a:latin typeface="Times New Roman" panose="02020603050405020304" pitchFamily="18" charset="0"/>
                          <a:ea typeface="华文新魏" pitchFamily="2" charset="-122"/>
                          <a:sym typeface="黑体" panose="02010609060101010101" pitchFamily="49" charset="-122"/>
                        </a:rPr>
                        <a:t>特别困难</a:t>
                      </a:r>
                      <a:r>
                        <a:rPr lang="zh-CN" altLang="en-US" sz="1500" b="1" dirty="0">
                          <a:solidFill>
                            <a:srgbClr val="000000"/>
                          </a:solidFill>
                          <a:latin typeface="Times New Roman" panose="02020603050405020304" pitchFamily="18" charset="0"/>
                          <a:ea typeface="华文新魏" pitchFamily="2" charset="-122"/>
                          <a:sym typeface="黑体" panose="02010609060101010101" pitchFamily="49" charset="-122"/>
                        </a:rPr>
                        <a:t> </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FAEB"/>
                    </a:solidFill>
                  </a:tcPr>
                </a:tc>
              </a:tr>
              <a:tr h="425450">
                <a:tc>
                  <a:txBody>
                    <a:bodyPr/>
                    <a:lstStyle/>
                    <a:p>
                      <a:pPr lvl="0"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未购买价值高于</a:t>
                      </a:r>
                      <a:r>
                        <a:rPr lang="zh-CN" altLang="en-US" sz="1500" b="1" dirty="0">
                          <a:solidFill>
                            <a:srgbClr val="00B050"/>
                          </a:solidFill>
                          <a:latin typeface="Times New Roman" panose="02020603050405020304" pitchFamily="18" charset="0"/>
                          <a:ea typeface="华文新魏" pitchFamily="2" charset="-122"/>
                          <a:sym typeface="Arial" panose="020B0604020202020204" pitchFamily="34" charset="0"/>
                        </a:rPr>
                        <a:t>3000</a:t>
                      </a: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元</a:t>
                      </a:r>
                      <a:r>
                        <a:rPr lang="en-US" altLang="zh-CN" sz="1500" b="1" dirty="0">
                          <a:solidFill>
                            <a:srgbClr val="000000"/>
                          </a:solidFill>
                          <a:latin typeface="Times New Roman" panose="02020603050405020304" pitchFamily="18" charset="0"/>
                          <a:ea typeface="华文新魏" pitchFamily="2" charset="-122"/>
                          <a:sym typeface="Arial" panose="020B0604020202020204" pitchFamily="34" charset="0"/>
                        </a:rPr>
                        <a:t>/</a:t>
                      </a: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台的电脑</a:t>
                      </a:r>
                      <a:r>
                        <a:rPr lang="zh-CN" altLang="en-US" sz="1500" b="1" dirty="0">
                          <a:solidFill>
                            <a:srgbClr val="000000"/>
                          </a:solidFill>
                          <a:latin typeface="Times New Roman" panose="02020603050405020304" pitchFamily="18" charset="0"/>
                          <a:ea typeface="华文新魏" pitchFamily="2" charset="-122"/>
                          <a:sym typeface="黑体" panose="02010609060101010101" pitchFamily="49" charset="-122"/>
                        </a:rPr>
                        <a:t> </a:t>
                      </a:r>
                      <a:endPar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a:noFill/>
                    </a:lnB>
                    <a:lnTlToBr>
                      <a:noFill/>
                    </a:lnTlToBr>
                    <a:lnBlToTr>
                      <a:noFill/>
                    </a:lnBlToTr>
                    <a:solidFill>
                      <a:srgbClr val="F8FAEB"/>
                    </a:solidFill>
                  </a:tcPr>
                </a:tc>
                <a:tc>
                  <a:txBody>
                    <a:bodyPr/>
                    <a:lstStyle/>
                    <a:p>
                      <a:pPr lvl="0"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未购买价值高于</a:t>
                      </a:r>
                      <a:r>
                        <a:rPr lang="en-US" altLang="zh-CN" sz="1500" b="1" dirty="0">
                          <a:solidFill>
                            <a:srgbClr val="00B050"/>
                          </a:solidFill>
                          <a:latin typeface="Times New Roman" panose="02020603050405020304" pitchFamily="18" charset="0"/>
                          <a:ea typeface="华文新魏" pitchFamily="2" charset="-122"/>
                          <a:sym typeface="Arial" panose="020B0604020202020204" pitchFamily="34" charset="0"/>
                        </a:rPr>
                        <a:t>1500</a:t>
                      </a: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元</a:t>
                      </a:r>
                      <a:r>
                        <a:rPr lang="en-US" altLang="zh-CN" sz="1500" b="1" dirty="0">
                          <a:solidFill>
                            <a:srgbClr val="000000"/>
                          </a:solidFill>
                          <a:latin typeface="Times New Roman" panose="02020603050405020304" pitchFamily="18" charset="0"/>
                          <a:ea typeface="华文新魏" pitchFamily="2" charset="-122"/>
                          <a:sym typeface="Arial" panose="020B0604020202020204" pitchFamily="34" charset="0"/>
                        </a:rPr>
                        <a:t>/</a:t>
                      </a: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台的电脑</a:t>
                      </a:r>
                      <a:r>
                        <a:rPr lang="zh-CN" altLang="en-US" sz="1500" b="1" dirty="0">
                          <a:solidFill>
                            <a:srgbClr val="000000"/>
                          </a:solidFill>
                          <a:latin typeface="Times New Roman" panose="02020603050405020304" pitchFamily="18" charset="0"/>
                          <a:ea typeface="华文新魏" pitchFamily="2" charset="-122"/>
                          <a:sym typeface="黑体" panose="02010609060101010101" pitchFamily="49" charset="-122"/>
                        </a:rPr>
                        <a:t> </a:t>
                      </a:r>
                      <a:endPar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a:noFill/>
                    </a:lnB>
                    <a:lnTlToBr>
                      <a:noFill/>
                    </a:lnTlToBr>
                    <a:lnBlToTr>
                      <a:noFill/>
                    </a:lnBlToTr>
                    <a:solidFill>
                      <a:srgbClr val="F8FAEB"/>
                    </a:solidFill>
                  </a:tcPr>
                </a:tc>
              </a:tr>
              <a:tr h="349250">
                <a:tc>
                  <a:txBody>
                    <a:bodyPr/>
                    <a:lstStyle/>
                    <a:p>
                      <a:pPr lvl="0"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或价值高于</a:t>
                      </a:r>
                      <a:r>
                        <a:rPr lang="zh-CN" altLang="en-US" sz="1500" b="1" dirty="0">
                          <a:solidFill>
                            <a:srgbClr val="00B050"/>
                          </a:solidFill>
                          <a:latin typeface="Times New Roman" panose="02020603050405020304" pitchFamily="18" charset="0"/>
                          <a:ea typeface="华文新魏" pitchFamily="2" charset="-122"/>
                          <a:sym typeface="Arial" panose="020B0604020202020204" pitchFamily="34" charset="0"/>
                        </a:rPr>
                        <a:t>10</a:t>
                      </a:r>
                      <a:r>
                        <a:rPr lang="en-US" altLang="zh-CN" sz="1500" b="1" dirty="0">
                          <a:solidFill>
                            <a:srgbClr val="00B050"/>
                          </a:solidFill>
                          <a:latin typeface="Times New Roman" panose="02020603050405020304" pitchFamily="18" charset="0"/>
                          <a:ea typeface="华文新魏" pitchFamily="2" charset="-122"/>
                          <a:sym typeface="Arial" panose="020B0604020202020204" pitchFamily="34" charset="0"/>
                        </a:rPr>
                        <a:t>00</a:t>
                      </a: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元</a:t>
                      </a:r>
                      <a:r>
                        <a:rPr lang="en-US" altLang="zh-CN" sz="1500" b="1" dirty="0">
                          <a:solidFill>
                            <a:srgbClr val="000000"/>
                          </a:solidFill>
                          <a:latin typeface="Times New Roman" panose="02020603050405020304" pitchFamily="18" charset="0"/>
                          <a:ea typeface="华文新魏" pitchFamily="2" charset="-122"/>
                          <a:sym typeface="Arial" panose="020B0604020202020204" pitchFamily="34" charset="0"/>
                        </a:rPr>
                        <a:t>/</a:t>
                      </a: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部的手机</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a:noFill/>
                    </a:lnT>
                    <a:lnB w="6350" cap="flat" cmpd="sng">
                      <a:solidFill>
                        <a:srgbClr val="000000"/>
                      </a:solidFill>
                      <a:prstDash val="solid"/>
                      <a:headEnd type="none" w="med" len="med"/>
                      <a:tailEnd type="none" w="med" len="med"/>
                    </a:lnB>
                    <a:lnTlToBr>
                      <a:noFill/>
                    </a:lnTlToBr>
                    <a:lnBlToTr>
                      <a:noFill/>
                    </a:lnBlToTr>
                    <a:solidFill>
                      <a:srgbClr val="F8FAEB"/>
                    </a:solidFill>
                  </a:tcPr>
                </a:tc>
                <a:tc>
                  <a:txBody>
                    <a:bodyPr/>
                    <a:lstStyle/>
                    <a:p>
                      <a:pPr lvl="0"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或价值高于</a:t>
                      </a:r>
                      <a:r>
                        <a:rPr lang="en-US" altLang="zh-CN" sz="1500" b="1" dirty="0">
                          <a:solidFill>
                            <a:srgbClr val="00B050"/>
                          </a:solidFill>
                          <a:latin typeface="Times New Roman" panose="02020603050405020304" pitchFamily="18" charset="0"/>
                          <a:ea typeface="华文新魏" pitchFamily="2" charset="-122"/>
                          <a:sym typeface="Arial" panose="020B0604020202020204" pitchFamily="34" charset="0"/>
                        </a:rPr>
                        <a:t>500</a:t>
                      </a: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元</a:t>
                      </a:r>
                      <a:r>
                        <a:rPr lang="en-US" altLang="zh-CN" sz="1500" b="1" dirty="0">
                          <a:solidFill>
                            <a:srgbClr val="000000"/>
                          </a:solidFill>
                          <a:latin typeface="Times New Roman" panose="02020603050405020304" pitchFamily="18" charset="0"/>
                          <a:ea typeface="华文新魏" pitchFamily="2" charset="-122"/>
                          <a:sym typeface="Arial" panose="020B0604020202020204" pitchFamily="34" charset="0"/>
                        </a:rPr>
                        <a:t>/</a:t>
                      </a:r>
                      <a:r>
                        <a:rPr lang="zh-CN" altLang="en-US" sz="1500" b="1" dirty="0">
                          <a:solidFill>
                            <a:srgbClr val="000000"/>
                          </a:solidFill>
                          <a:latin typeface="Times New Roman" panose="02020603050405020304" pitchFamily="18" charset="0"/>
                          <a:ea typeface="华文新魏" pitchFamily="2" charset="-122"/>
                          <a:sym typeface="Arial" panose="020B0604020202020204" pitchFamily="34" charset="0"/>
                        </a:rPr>
                        <a:t>部的手机</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a:noFill/>
                    </a:lnT>
                    <a:lnB w="6350" cap="flat" cmpd="sng">
                      <a:solidFill>
                        <a:srgbClr val="000000"/>
                      </a:solidFill>
                      <a:prstDash val="solid"/>
                      <a:headEnd type="none" w="med" len="med"/>
                      <a:tailEnd type="none" w="med" len="med"/>
                    </a:lnB>
                    <a:lnTlToBr>
                      <a:noFill/>
                    </a:lnTlToBr>
                    <a:lnBlToTr>
                      <a:noFill/>
                    </a:lnBlToTr>
                    <a:solidFill>
                      <a:srgbClr val="F8FAEB"/>
                    </a:solidFill>
                  </a:tcPr>
                </a:tc>
              </a:tr>
              <a:tr h="349250">
                <a:tc>
                  <a:txBody>
                    <a:bodyPr/>
                    <a:lstStyle/>
                    <a:p>
                      <a:pPr lvl="0" algn="ctr" defTabSz="0" eaLnBrk="1" fontAlgn="ctr" hangingPunct="1">
                        <a:buNone/>
                      </a:pPr>
                      <a:r>
                        <a:rPr lang="zh-CN" altLang="en-US" sz="1500" b="1" dirty="0">
                          <a:solidFill>
                            <a:srgbClr val="FF0000"/>
                          </a:solidFill>
                          <a:latin typeface="Times New Roman" panose="02020603050405020304" pitchFamily="18" charset="0"/>
                          <a:ea typeface="华文新魏" pitchFamily="2" charset="-122"/>
                          <a:sym typeface="黑体" panose="02010609060101010101" pitchFamily="49" charset="-122"/>
                        </a:rPr>
                        <a:t>有下列情况之一的</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FAEB"/>
                    </a:solidFill>
                  </a:tcPr>
                </a:tc>
                <a:tc>
                  <a:txBody>
                    <a:bodyPr/>
                    <a:lstStyle/>
                    <a:p>
                      <a:pPr lvl="0" algn="ctr" defTabSz="0" eaLnBrk="1" fontAlgn="ctr" hangingPunct="1">
                        <a:buNone/>
                      </a:pPr>
                      <a:r>
                        <a:rPr lang="zh-CN" altLang="en-US" sz="1500" b="1" dirty="0">
                          <a:solidFill>
                            <a:srgbClr val="FF0000"/>
                          </a:solidFill>
                          <a:latin typeface="Times New Roman" panose="02020603050405020304" pitchFamily="18" charset="0"/>
                          <a:ea typeface="华文新魏" pitchFamily="2" charset="-122"/>
                          <a:sym typeface="黑体" panose="02010609060101010101" pitchFamily="49" charset="-122"/>
                        </a:rPr>
                        <a:t>有下列情况两种或两种以上</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FAEB"/>
                    </a:solidFill>
                  </a:tcPr>
                </a:tc>
              </a:tr>
              <a:tr h="347663">
                <a:tc gridSpan="2">
                  <a:txBody>
                    <a:bodyPr/>
                    <a:lstStyle/>
                    <a:p>
                      <a:pPr lvl="0"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隶书" pitchFamily="49" charset="-122"/>
                        </a:rPr>
                        <a:t>父母务农，家庭中有两个以上子女正在读书的；</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FAEB"/>
                    </a:solidFill>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347662">
                <a:tc gridSpan="2">
                  <a:txBody>
                    <a:bodyPr/>
                    <a:lstStyle/>
                    <a:p>
                      <a:pPr lvl="0"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隶书" pitchFamily="49" charset="-122"/>
                        </a:rPr>
                        <a:t>城市中父母一方或双方失业且无其它经济来源的；</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FAEB"/>
                    </a:solidFill>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349250">
                <a:tc gridSpan="2">
                  <a:txBody>
                    <a:bodyPr/>
                    <a:lstStyle/>
                    <a:p>
                      <a:pPr lvl="0"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隶书" pitchFamily="49" charset="-122"/>
                        </a:rPr>
                        <a:t>父母离异导致家庭经济收入明显下降的；</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FAEB"/>
                    </a:solidFill>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349250">
                <a:tc gridSpan="2">
                  <a:txBody>
                    <a:bodyPr/>
                    <a:lstStyle/>
                    <a:p>
                      <a:pPr lvl="0" defTabSz="0" eaLnBrk="1" fontAlgn="ctr" hangingPunct="1">
                        <a:buNone/>
                      </a:pPr>
                      <a:r>
                        <a:rPr lang="zh-CN" altLang="en-US" sz="1500" b="1" dirty="0">
                          <a:solidFill>
                            <a:srgbClr val="000000"/>
                          </a:solidFill>
                          <a:latin typeface="Times New Roman" panose="02020603050405020304" pitchFamily="18" charset="0"/>
                          <a:ea typeface="华文新魏" pitchFamily="2" charset="-122"/>
                          <a:sym typeface="隶书" pitchFamily="49" charset="-122"/>
                        </a:rPr>
                        <a:t>其它情况导致家庭经济困难的。</a:t>
                      </a:r>
                      <a:endParaRPr lang="zh-CN" altLang="en-US" sz="2100" dirty="0">
                        <a:solidFill>
                          <a:srgbClr val="000000"/>
                        </a:solidFill>
                        <a:latin typeface="Times New Roman" panose="02020603050405020304" pitchFamily="18" charset="0"/>
                        <a:ea typeface="华文新魏" pitchFamily="2" charset="-122"/>
                        <a:sym typeface="Arial" panose="020B0604020202020204" pitchFamily="34" charset="0"/>
                      </a:endParaRPr>
                    </a:p>
                  </a:txBody>
                  <a:tcPr marL="6760" marR="6760" marT="5071"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8FAEB"/>
                    </a:solidFill>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bl>
          </a:graphicData>
        </a:graphic>
      </p:graphicFrame>
      <p:sp>
        <p:nvSpPr>
          <p:cNvPr id="17436" name="Text Box 6"/>
          <p:cNvSpPr/>
          <p:nvPr/>
        </p:nvSpPr>
        <p:spPr>
          <a:xfrm>
            <a:off x="169863" y="4284663"/>
            <a:ext cx="8804275" cy="646112"/>
          </a:xfrm>
          <a:prstGeom prst="rect">
            <a:avLst/>
          </a:prstGeom>
          <a:noFill/>
          <a:ln w="9525">
            <a:noFill/>
          </a:ln>
        </p:spPr>
        <p:txBody>
          <a:bodyPr>
            <a:spAutoFit/>
          </a:bodyPr>
          <a:lstStyle/>
          <a:p>
            <a:pPr lvl="0" indent="457200" eaLnBrk="0" hangingPunct="0">
              <a:spcBef>
                <a:spcPct val="50000"/>
              </a:spcBef>
              <a:buNone/>
            </a:pPr>
            <a:r>
              <a:rPr lang="zh-CN" altLang="en-US" dirty="0">
                <a:solidFill>
                  <a:srgbClr val="FF0000"/>
                </a:solidFill>
                <a:latin typeface="Times New Roman" panose="02020603050405020304" pitchFamily="18" charset="0"/>
                <a:ea typeface="华文新魏" pitchFamily="2" charset="-122"/>
                <a:sym typeface="Arial" panose="020B0604020202020204" pitchFamily="34" charset="0"/>
              </a:rPr>
              <a:t>补充说明：因专业学习，需要购买配置较高且价格超过了认定条件的电脑，需系（室）负责人书面说明，学院分管院领导审批报学校学生资助工作领导小组备案。</a:t>
            </a:r>
            <a:endParaRPr lang="zh-CN" altLang="en-US" dirty="0">
              <a:latin typeface="Times New Roman" panose="02020603050405020304" pitchFamily="18" charset="0"/>
              <a:ea typeface="华文新魏" pitchFamily="2" charset="-122"/>
            </a:endParaRPr>
          </a:p>
        </p:txBody>
      </p:sp>
      <p:sp>
        <p:nvSpPr>
          <p:cNvPr id="24605" name="TextBox 3"/>
          <p:cNvSpPr>
            <a:spLocks noChangeArrowheads="1"/>
          </p:cNvSpPr>
          <p:nvPr/>
        </p:nvSpPr>
        <p:spPr bwMode="auto">
          <a:xfrm>
            <a:off x="331788" y="123825"/>
            <a:ext cx="8556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r">
              <a:buNone/>
            </a:pPr>
            <a:r>
              <a:rPr lang="en-US" altLang="zh-CN" sz="3200" b="1" dirty="0">
                <a:solidFill>
                  <a:srgbClr val="330000"/>
                </a:solidFill>
                <a:latin typeface="Times New Roman" panose="02020603050405020304" pitchFamily="18" charset="0"/>
                <a:ea typeface="华文新魏" pitchFamily="2" charset="-122"/>
                <a:sym typeface="微软雅黑" panose="020B0503020204020204" pitchFamily="34" charset="-122"/>
              </a:rPr>
              <a:t>03</a:t>
            </a:r>
            <a:endParaRPr lang="zh-CN" altLang="en-US" sz="3200" b="1" dirty="0">
              <a:solidFill>
                <a:srgbClr val="330000"/>
              </a:solidFill>
              <a:latin typeface="Times New Roman" panose="02020603050405020304" pitchFamily="18" charset="0"/>
              <a:ea typeface="华文新魏" pitchFamily="2" charset="-122"/>
              <a:sym typeface="微软雅黑" panose="020B0503020204020204" pitchFamily="34" charset="-122"/>
            </a:endParaRPr>
          </a:p>
        </p:txBody>
      </p:sp>
      <p:sp>
        <p:nvSpPr>
          <p:cNvPr id="6" name="TextBox 4"/>
          <p:cNvSpPr>
            <a:spLocks noChangeArrowheads="1"/>
          </p:cNvSpPr>
          <p:nvPr/>
        </p:nvSpPr>
        <p:spPr bwMode="auto">
          <a:xfrm>
            <a:off x="1196975" y="123825"/>
            <a:ext cx="3627438" cy="584200"/>
          </a:xfrm>
          <a:prstGeom prst="rect">
            <a:avLst/>
          </a:prstGeom>
          <a:noFill/>
          <a:ln w="9525">
            <a:noFill/>
            <a:miter lim="800000"/>
          </a:ln>
        </p:spPr>
        <p:txBody>
          <a:bodyPr>
            <a:spAutoFit/>
          </a:bodyPr>
          <a:lstStyle/>
          <a:p>
            <a:pPr lvl="0">
              <a:buNone/>
            </a:pPr>
            <a:r>
              <a:rPr lang="zh-CN" altLang="en-US" sz="3200" b="1" dirty="0">
                <a:solidFill>
                  <a:srgbClr val="330000"/>
                </a:solidFill>
                <a:latin typeface="Times New Roman" panose="02020603050405020304" pitchFamily="18" charset="0"/>
                <a:ea typeface="华文新魏" pitchFamily="2" charset="-122"/>
                <a:sym typeface="微软雅黑" panose="020B0503020204020204" pitchFamily="34" charset="-122"/>
              </a:rPr>
              <a:t>认定条件</a:t>
            </a:r>
          </a:p>
        </p:txBody>
      </p:sp>
      <p:sp>
        <p:nvSpPr>
          <p:cNvPr id="23583" name="流程图: 合并 16"/>
          <p:cNvSpPr/>
          <p:nvPr/>
        </p:nvSpPr>
        <p:spPr>
          <a:xfrm rot="-5400000">
            <a:off x="215900" y="211138"/>
            <a:ext cx="360363" cy="379412"/>
          </a:xfrm>
          <a:prstGeom prst="flowChartMerge">
            <a:avLst/>
          </a:prstGeom>
          <a:noFill/>
          <a:ln w="6350" cap="flat" cmpd="sng">
            <a:solidFill>
              <a:srgbClr val="7F7F7F"/>
            </a:solidFill>
            <a:prstDash val="sysDash"/>
            <a:bevel/>
            <a:headEnd type="none" w="med" len="med"/>
            <a:tailEnd type="none" w="med" len="med"/>
          </a:ln>
        </p:spPr>
        <p:txBody>
          <a:bodyPr anchor="ctr"/>
          <a:lstStyle/>
          <a:p>
            <a:pPr lvl="0" algn="ctr" eaLnBrk="0" hangingPunct="0">
              <a:buNone/>
            </a:pPr>
            <a:endParaRPr lang="zh-CN" altLang="zh-CN" sz="2400" dirty="0">
              <a:solidFill>
                <a:srgbClr val="000000"/>
              </a:solidFill>
              <a:latin typeface="Times New Roman" panose="02020603050405020304" pitchFamily="18" charset="0"/>
              <a:ea typeface="华文新魏" pitchFamily="2" charset="-122"/>
              <a:sym typeface="宋体" panose="02010600030101010101" pitchFamily="2" charset="-122"/>
            </a:endParaRPr>
          </a:p>
        </p:txBody>
      </p:sp>
      <p:sp>
        <p:nvSpPr>
          <p:cNvPr id="23584" name="直接连接符 2"/>
          <p:cNvSpPr/>
          <p:nvPr/>
        </p:nvSpPr>
        <p:spPr>
          <a:xfrm flipV="1">
            <a:off x="1187450" y="282575"/>
            <a:ext cx="0" cy="287338"/>
          </a:xfrm>
          <a:prstGeom prst="line">
            <a:avLst/>
          </a:prstGeom>
          <a:ln w="19050" cap="flat" cmpd="sng">
            <a:solidFill>
              <a:srgbClr val="595959"/>
            </a:solidFill>
            <a:prstDash val="solid"/>
            <a:bevel/>
            <a:headEnd type="none" w="med" len="med"/>
            <a:tailEnd type="none" w="med" len="med"/>
          </a:ln>
        </p:spPr>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36"/>
                                        </p:tgtEl>
                                        <p:attrNameLst>
                                          <p:attrName>style.visibility</p:attrName>
                                        </p:attrNameLst>
                                      </p:cBhvr>
                                      <p:to>
                                        <p:strVal val="visible"/>
                                      </p:to>
                                    </p:set>
                                    <p:anim calcmode="lin" valueType="num">
                                      <p:cBhvr>
                                        <p:cTn id="7" dur="750" fill="hold"/>
                                        <p:tgtEl>
                                          <p:spTgt spid="17436"/>
                                        </p:tgtEl>
                                        <p:attrNameLst>
                                          <p:attrName>ppt_x</p:attrName>
                                        </p:attrNameLst>
                                      </p:cBhvr>
                                      <p:tavLst>
                                        <p:tav tm="0">
                                          <p:val>
                                            <p:strVal val="#ppt_x"/>
                                          </p:val>
                                        </p:tav>
                                        <p:tav tm="100000">
                                          <p:val>
                                            <p:strVal val="#ppt_x"/>
                                          </p:val>
                                        </p:tav>
                                      </p:tavLst>
                                    </p:anim>
                                    <p:anim calcmode="lin" valueType="num">
                                      <p:cBhvr>
                                        <p:cTn id="8" dur="750" fill="hold"/>
                                        <p:tgtEl>
                                          <p:spTgt spid="174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36"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p:nvPr/>
        </p:nvSpPr>
        <p:spPr>
          <a:xfrm>
            <a:off x="644525" y="947738"/>
            <a:ext cx="6880225" cy="2632075"/>
          </a:xfrm>
          <a:prstGeom prst="rect">
            <a:avLst/>
          </a:prstGeom>
          <a:noFill/>
          <a:ln w="9525">
            <a:noFill/>
          </a:ln>
        </p:spPr>
        <p:txBody>
          <a:bodyPr>
            <a:spAutoFit/>
          </a:bodyPr>
          <a:lstStyle/>
          <a:p>
            <a:pPr marL="342900" lvl="0" indent="-342900" eaLnBrk="0" hangingPunct="0">
              <a:lnSpc>
                <a:spcPct val="150000"/>
              </a:lnSpc>
              <a:buFont typeface="Wingdings" panose="05000000000000000000" pitchFamily="2" charset="2"/>
              <a:buChar char="u"/>
            </a:pPr>
            <a:r>
              <a:rPr lang="zh-CN" altLang="en-US" sz="2200" dirty="0">
                <a:solidFill>
                  <a:srgbClr val="333333"/>
                </a:solidFill>
                <a:latin typeface="Times New Roman" panose="02020603050405020304" pitchFamily="18" charset="0"/>
                <a:ea typeface="华文新魏" pitchFamily="2" charset="-122"/>
                <a:sym typeface="隶书" pitchFamily="49" charset="-122"/>
              </a:rPr>
              <a:t>孤儿、烈士子女、优抚家庭子女；</a:t>
            </a:r>
          </a:p>
          <a:p>
            <a:pPr marL="342900" lvl="0" indent="-342900" eaLnBrk="0" hangingPunct="0">
              <a:lnSpc>
                <a:spcPct val="150000"/>
              </a:lnSpc>
              <a:buFont typeface="Wingdings" panose="05000000000000000000" pitchFamily="2" charset="2"/>
              <a:buChar char="u"/>
            </a:pPr>
            <a:r>
              <a:rPr lang="zh-CN" altLang="en-US" sz="2200" dirty="0">
                <a:solidFill>
                  <a:srgbClr val="333333"/>
                </a:solidFill>
                <a:latin typeface="Times New Roman" panose="02020603050405020304" pitchFamily="18" charset="0"/>
                <a:ea typeface="华文新魏" pitchFamily="2" charset="-122"/>
                <a:sym typeface="隶书" pitchFamily="49" charset="-122"/>
              </a:rPr>
              <a:t>单亲，在世父（母）亲无劳动能力；</a:t>
            </a:r>
          </a:p>
          <a:p>
            <a:pPr marL="342900" lvl="0" indent="-342900" eaLnBrk="0" hangingPunct="0">
              <a:lnSpc>
                <a:spcPct val="150000"/>
              </a:lnSpc>
              <a:buFont typeface="Wingdings" panose="05000000000000000000" pitchFamily="2" charset="2"/>
              <a:buChar char="u"/>
            </a:pPr>
            <a:r>
              <a:rPr lang="zh-CN" altLang="en-US" sz="2200" dirty="0">
                <a:solidFill>
                  <a:srgbClr val="333333"/>
                </a:solidFill>
                <a:latin typeface="Times New Roman" panose="02020603050405020304" pitchFamily="18" charset="0"/>
                <a:ea typeface="华文新魏" pitchFamily="2" charset="-122"/>
                <a:sym typeface="隶书" pitchFamily="49" charset="-122"/>
              </a:rPr>
              <a:t>持有民政部门发放的低保证书或市、县总工会发放的特困证明的城镇家庭子女；</a:t>
            </a:r>
          </a:p>
          <a:p>
            <a:pPr marL="342900" lvl="0" indent="-342900" eaLnBrk="0" hangingPunct="0">
              <a:lnSpc>
                <a:spcPct val="150000"/>
              </a:lnSpc>
              <a:buFont typeface="Wingdings" panose="05000000000000000000" pitchFamily="2" charset="2"/>
              <a:buChar char="u"/>
            </a:pPr>
            <a:r>
              <a:rPr lang="zh-CN" altLang="en-US" sz="2200" dirty="0">
                <a:solidFill>
                  <a:srgbClr val="333333"/>
                </a:solidFill>
                <a:latin typeface="Times New Roman" panose="02020603050405020304" pitchFamily="18" charset="0"/>
                <a:ea typeface="华文新魏" pitchFamily="2" charset="-122"/>
                <a:sym typeface="隶书" pitchFamily="49" charset="-122"/>
              </a:rPr>
              <a:t>持</a:t>
            </a:r>
            <a:r>
              <a:rPr lang="en-US" altLang="zh-CN" sz="2200" dirty="0">
                <a:solidFill>
                  <a:srgbClr val="333333"/>
                </a:solidFill>
                <a:latin typeface="Times New Roman" panose="02020603050405020304" pitchFamily="18" charset="0"/>
                <a:ea typeface="华文新魏" pitchFamily="2" charset="-122"/>
                <a:sym typeface="隶书" pitchFamily="49" charset="-122"/>
              </a:rPr>
              <a:t>《</a:t>
            </a:r>
            <a:r>
              <a:rPr lang="zh-CN" altLang="en-US" sz="2200" dirty="0">
                <a:solidFill>
                  <a:srgbClr val="333333"/>
                </a:solidFill>
                <a:latin typeface="Times New Roman" panose="02020603050405020304" pitchFamily="18" charset="0"/>
                <a:ea typeface="华文新魏" pitchFamily="2" charset="-122"/>
                <a:sym typeface="隶书" pitchFamily="49" charset="-122"/>
              </a:rPr>
              <a:t>中华人民共和国残疾人证</a:t>
            </a:r>
            <a:r>
              <a:rPr lang="en-US" altLang="zh-CN" sz="2200" dirty="0">
                <a:solidFill>
                  <a:srgbClr val="333333"/>
                </a:solidFill>
                <a:latin typeface="Times New Roman" panose="02020603050405020304" pitchFamily="18" charset="0"/>
                <a:ea typeface="华文新魏" pitchFamily="2" charset="-122"/>
                <a:sym typeface="隶书" pitchFamily="49" charset="-122"/>
              </a:rPr>
              <a:t>》</a:t>
            </a:r>
            <a:r>
              <a:rPr lang="zh-CN" altLang="en-US" sz="2200" dirty="0">
                <a:solidFill>
                  <a:srgbClr val="333333"/>
                </a:solidFill>
                <a:latin typeface="Times New Roman" panose="02020603050405020304" pitchFamily="18" charset="0"/>
                <a:ea typeface="华文新魏" pitchFamily="2" charset="-122"/>
                <a:sym typeface="隶书" pitchFamily="49" charset="-122"/>
              </a:rPr>
              <a:t>的学生。</a:t>
            </a:r>
            <a:endParaRPr lang="zh-CN" altLang="en-US" dirty="0">
              <a:latin typeface="Times New Roman" panose="02020603050405020304" pitchFamily="18" charset="0"/>
              <a:ea typeface="华文新魏" pitchFamily="2" charset="-122"/>
            </a:endParaRPr>
          </a:p>
        </p:txBody>
      </p:sp>
      <p:sp>
        <p:nvSpPr>
          <p:cNvPr id="24579" name="Rectangle 7"/>
          <p:cNvSpPr/>
          <p:nvPr/>
        </p:nvSpPr>
        <p:spPr>
          <a:xfrm>
            <a:off x="177800" y="144463"/>
            <a:ext cx="8713788" cy="771525"/>
          </a:xfrm>
          <a:prstGeom prst="rect">
            <a:avLst/>
          </a:prstGeom>
          <a:noFill/>
          <a:ln w="9525">
            <a:noFill/>
          </a:ln>
        </p:spPr>
        <p:txBody>
          <a:bodyPr>
            <a:spAutoFit/>
          </a:bodyPr>
          <a:lstStyle/>
          <a:p>
            <a:pPr lvl="0" indent="457200" eaLnBrk="0" hangingPunct="0">
              <a:lnSpc>
                <a:spcPct val="120000"/>
              </a:lnSpc>
              <a:buNone/>
            </a:pPr>
            <a:r>
              <a:rPr lang="zh-CN" altLang="en-US" sz="1900" b="1" dirty="0">
                <a:solidFill>
                  <a:srgbClr val="333333"/>
                </a:solidFill>
                <a:latin typeface="Times New Roman" panose="02020603050405020304" pitchFamily="18" charset="0"/>
                <a:ea typeface="华文新魏" pitchFamily="2" charset="-122"/>
                <a:sym typeface="黑体" panose="02010609060101010101" pitchFamily="49" charset="-122"/>
              </a:rPr>
              <a:t>家庭经济困难学生中如有下列情况之一，且家庭无其它经济来源的，可以认定为</a:t>
            </a:r>
            <a:r>
              <a:rPr lang="zh-CN" altLang="en-US" sz="1900" b="1" dirty="0">
                <a:solidFill>
                  <a:srgbClr val="FF0000"/>
                </a:solidFill>
                <a:latin typeface="Times New Roman" panose="02020603050405020304" pitchFamily="18" charset="0"/>
                <a:ea typeface="华文新魏" pitchFamily="2" charset="-122"/>
                <a:sym typeface="黑体" panose="02010609060101010101" pitchFamily="49" charset="-122"/>
              </a:rPr>
              <a:t>特别困难学生</a:t>
            </a:r>
            <a:r>
              <a:rPr lang="zh-CN" altLang="en-US" sz="1900" b="1" dirty="0">
                <a:solidFill>
                  <a:srgbClr val="333333"/>
                </a:solidFill>
                <a:latin typeface="Times New Roman" panose="02020603050405020304" pitchFamily="18" charset="0"/>
                <a:ea typeface="华文新魏" pitchFamily="2" charset="-122"/>
                <a:sym typeface="黑体" panose="02010609060101010101" pitchFamily="49" charset="-122"/>
              </a:rPr>
              <a:t>：</a:t>
            </a:r>
            <a:endParaRPr lang="zh-CN" altLang="en-US" dirty="0">
              <a:latin typeface="Times New Roman" panose="02020603050405020304" pitchFamily="18" charset="0"/>
              <a:ea typeface="华文新魏" pitchFamily="2" charset="-122"/>
            </a:endParaRPr>
          </a:p>
        </p:txBody>
      </p:sp>
      <p:sp>
        <p:nvSpPr>
          <p:cNvPr id="24580" name="Rectangle 8"/>
          <p:cNvSpPr/>
          <p:nvPr/>
        </p:nvSpPr>
        <p:spPr>
          <a:xfrm>
            <a:off x="177800" y="3656013"/>
            <a:ext cx="6410325" cy="1292225"/>
          </a:xfrm>
          <a:prstGeom prst="rect">
            <a:avLst/>
          </a:prstGeom>
          <a:noFill/>
          <a:ln w="9525">
            <a:noFill/>
          </a:ln>
        </p:spPr>
        <p:txBody>
          <a:bodyPr>
            <a:spAutoFit/>
          </a:bodyPr>
          <a:lstStyle/>
          <a:p>
            <a:pPr lvl="0" eaLnBrk="0" hangingPunct="0">
              <a:lnSpc>
                <a:spcPct val="130000"/>
              </a:lnSpc>
              <a:buNone/>
            </a:pPr>
            <a:r>
              <a:rPr lang="zh-CN" altLang="en-US" sz="2000" dirty="0">
                <a:solidFill>
                  <a:srgbClr val="FF0000"/>
                </a:solidFill>
                <a:latin typeface="Times New Roman" panose="02020603050405020304" pitchFamily="18" charset="0"/>
                <a:ea typeface="华文新魏" pitchFamily="2" charset="-122"/>
                <a:sym typeface="华文隶书" pitchFamily="2" charset="-122"/>
              </a:rPr>
              <a:t>       学生家庭或本人突遭不幸（如家庭遭遇自然灾害，学生本人突发疾病或意外事故），可根据调查情况认定为家庭经济困难或特别困难学生。</a:t>
            </a:r>
            <a:endParaRPr lang="zh-CN" altLang="en-US" sz="2000" dirty="0">
              <a:latin typeface="Times New Roman" panose="02020603050405020304" pitchFamily="18" charset="0"/>
              <a:ea typeface="华文新魏" pitchFamily="2" charset="-122"/>
            </a:endParaRPr>
          </a:p>
        </p:txBody>
      </p:sp>
      <p:pic>
        <p:nvPicPr>
          <p:cNvPr id="24581" name="Picture 5"/>
          <p:cNvPicPr>
            <a:picLocks noChangeAspect="1"/>
          </p:cNvPicPr>
          <p:nvPr/>
        </p:nvPicPr>
        <p:blipFill>
          <a:blip r:embed="rId2">
            <a:clrChange>
              <a:clrFrom>
                <a:srgbClr val="FFFFFF"/>
              </a:clrFrom>
              <a:clrTo>
                <a:srgbClr val="FFFFFF">
                  <a:alpha val="0"/>
                </a:srgbClr>
              </a:clrTo>
            </a:clrChange>
          </a:blip>
          <a:stretch>
            <a:fillRect/>
          </a:stretch>
        </p:blipFill>
        <p:spPr>
          <a:xfrm>
            <a:off x="6418263" y="2617788"/>
            <a:ext cx="2755900" cy="2362200"/>
          </a:xfrm>
          <a:prstGeom prst="rect">
            <a:avLst/>
          </a:prstGeom>
          <a:noFill/>
          <a:ln w="9525">
            <a:noFill/>
          </a:ln>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4"/>
          <p:cNvSpPr/>
          <p:nvPr/>
        </p:nvSpPr>
        <p:spPr>
          <a:xfrm>
            <a:off x="-76200" y="471488"/>
            <a:ext cx="3627438" cy="461962"/>
          </a:xfrm>
          <a:prstGeom prst="rect">
            <a:avLst/>
          </a:prstGeom>
          <a:noFill/>
          <a:ln w="9525">
            <a:noFill/>
          </a:ln>
        </p:spPr>
        <p:txBody>
          <a:bodyPr>
            <a:spAutoFit/>
          </a:bodyPr>
          <a:lstStyle/>
          <a:p>
            <a:pPr lvl="0" algn="ctr" eaLnBrk="0" hangingPunct="0">
              <a:buNone/>
            </a:pPr>
            <a:r>
              <a:rPr lang="zh-CN" altLang="en-US" sz="2400" b="1" dirty="0">
                <a:solidFill>
                  <a:srgbClr val="FF0000"/>
                </a:solidFill>
                <a:latin typeface="Times New Roman" panose="02020603050405020304" pitchFamily="18" charset="0"/>
                <a:ea typeface="华文新魏" pitchFamily="2" charset="-122"/>
                <a:sym typeface="微软雅黑" panose="020B0503020204020204" pitchFamily="34" charset="-122"/>
              </a:rPr>
              <a:t>特别说明</a:t>
            </a:r>
            <a:endParaRPr lang="en-US" altLang="zh-CN" sz="2400" b="1" dirty="0">
              <a:solidFill>
                <a:srgbClr val="FF0000"/>
              </a:solidFill>
              <a:latin typeface="Times New Roman" panose="02020603050405020304" pitchFamily="18" charset="0"/>
              <a:ea typeface="华文新魏" pitchFamily="2" charset="-122"/>
              <a:sym typeface="微软雅黑" panose="020B0503020204020204" pitchFamily="34" charset="-122"/>
            </a:endParaRPr>
          </a:p>
        </p:txBody>
      </p:sp>
      <p:pic>
        <p:nvPicPr>
          <p:cNvPr id="25603" name="Picture 2"/>
          <p:cNvPicPr>
            <a:picLocks noChangeAspect="1"/>
          </p:cNvPicPr>
          <p:nvPr/>
        </p:nvPicPr>
        <p:blipFill>
          <a:blip r:embed="rId2">
            <a:clrChange>
              <a:clrFrom>
                <a:srgbClr val="FBF9FA"/>
              </a:clrFrom>
              <a:clrTo>
                <a:srgbClr val="FBF9FA">
                  <a:alpha val="0"/>
                </a:srgbClr>
              </a:clrTo>
            </a:clrChange>
          </a:blip>
          <a:stretch>
            <a:fillRect/>
          </a:stretch>
        </p:blipFill>
        <p:spPr>
          <a:xfrm>
            <a:off x="7880350" y="4491038"/>
            <a:ext cx="1198563" cy="576262"/>
          </a:xfrm>
          <a:prstGeom prst="rect">
            <a:avLst/>
          </a:prstGeom>
          <a:noFill/>
          <a:ln w="9525">
            <a:noFill/>
          </a:ln>
        </p:spPr>
      </p:pic>
      <p:sp>
        <p:nvSpPr>
          <p:cNvPr id="25604" name="矩形 2"/>
          <p:cNvSpPr/>
          <p:nvPr/>
        </p:nvSpPr>
        <p:spPr>
          <a:xfrm>
            <a:off x="3492500" y="2066925"/>
            <a:ext cx="5256213" cy="1474788"/>
          </a:xfrm>
          <a:prstGeom prst="rect">
            <a:avLst/>
          </a:prstGeom>
          <a:noFill/>
          <a:ln w="9525">
            <a:noFill/>
          </a:ln>
        </p:spPr>
        <p:txBody>
          <a:bodyPr>
            <a:spAutoFit/>
          </a:bodyPr>
          <a:lstStyle/>
          <a:p>
            <a:pPr lvl="0" indent="457200" eaLnBrk="1" hangingPunct="1">
              <a:lnSpc>
                <a:spcPct val="120000"/>
              </a:lnSpc>
            </a:pPr>
            <a:r>
              <a:rPr lang="zh-CN" altLang="en-US" dirty="0">
                <a:latin typeface="Times New Roman" panose="02020603050405020304" pitchFamily="18" charset="0"/>
                <a:ea typeface="华文新魏" pitchFamily="2" charset="-122"/>
              </a:rPr>
              <a:t>根据</a:t>
            </a:r>
            <a:r>
              <a:rPr lang="zh-CN" altLang="zh-CN" dirty="0">
                <a:latin typeface="Times New Roman" panose="02020603050405020304" pitchFamily="18" charset="0"/>
                <a:ea typeface="华文新魏" pitchFamily="2" charset="-122"/>
              </a:rPr>
              <a:t>川教函〔</a:t>
            </a:r>
            <a:r>
              <a:rPr lang="en-US" altLang="zh-CN" dirty="0">
                <a:latin typeface="Times New Roman" panose="02020603050405020304" pitchFamily="18" charset="0"/>
                <a:ea typeface="华文新魏" pitchFamily="2" charset="-122"/>
              </a:rPr>
              <a:t>2016</a:t>
            </a:r>
            <a:r>
              <a:rPr lang="zh-CN" altLang="zh-CN" dirty="0">
                <a:latin typeface="Times New Roman" panose="02020603050405020304" pitchFamily="18" charset="0"/>
                <a:ea typeface="华文新魏" pitchFamily="2" charset="-122"/>
              </a:rPr>
              <a:t>〕</a:t>
            </a:r>
            <a:r>
              <a:rPr lang="en-US" altLang="zh-CN" dirty="0">
                <a:latin typeface="Times New Roman" panose="02020603050405020304" pitchFamily="18" charset="0"/>
                <a:ea typeface="华文新魏" pitchFamily="2" charset="-122"/>
              </a:rPr>
              <a:t>423</a:t>
            </a:r>
            <a:r>
              <a:rPr lang="zh-CN" altLang="zh-CN" dirty="0">
                <a:latin typeface="Times New Roman" panose="02020603050405020304" pitchFamily="18" charset="0"/>
                <a:ea typeface="华文新魏" pitchFamily="2" charset="-122"/>
              </a:rPr>
              <a:t>号文件“优先将中等职业学校和普通高等学校建档立卡贫困家庭学生纳入国家助学金享受范围”要求，将</a:t>
            </a:r>
            <a:r>
              <a:rPr lang="zh-CN" altLang="zh-CN" sz="2000" dirty="0">
                <a:solidFill>
                  <a:srgbClr val="FF0000"/>
                </a:solidFill>
                <a:latin typeface="Times New Roman" panose="02020603050405020304" pitchFamily="18" charset="0"/>
                <a:ea typeface="华文新魏" pitchFamily="2" charset="-122"/>
              </a:rPr>
              <a:t>建档立卡贫困家庭学生直接纳入困难学生库</a:t>
            </a:r>
            <a:r>
              <a:rPr lang="zh-CN" altLang="zh-CN" dirty="0">
                <a:latin typeface="Times New Roman" panose="02020603050405020304" pitchFamily="18" charset="0"/>
                <a:ea typeface="华文新魏" pitchFamily="2" charset="-122"/>
              </a:rPr>
              <a:t>。</a:t>
            </a:r>
            <a:endParaRPr lang="zh-CN" altLang="en-US" dirty="0">
              <a:latin typeface="Times New Roman" panose="02020603050405020304" pitchFamily="18" charset="0"/>
              <a:ea typeface="华文新魏" pitchFamily="2" charset="-122"/>
            </a:endParaRPr>
          </a:p>
        </p:txBody>
      </p:sp>
      <p:pic>
        <p:nvPicPr>
          <p:cNvPr id="25605" name="Picture 3"/>
          <p:cNvPicPr>
            <a:picLocks noChangeAspect="1"/>
          </p:cNvPicPr>
          <p:nvPr/>
        </p:nvPicPr>
        <p:blipFill>
          <a:blip r:embed="rId3"/>
          <a:srcRect l="1143" t="2411" r="3189" b="2724"/>
          <a:stretch>
            <a:fillRect/>
          </a:stretch>
        </p:blipFill>
        <p:spPr>
          <a:xfrm>
            <a:off x="269875" y="1138238"/>
            <a:ext cx="2933700" cy="3698875"/>
          </a:xfrm>
          <a:prstGeom prst="rect">
            <a:avLst/>
          </a:prstGeom>
          <a:noFill/>
          <a:ln w="9525">
            <a:noFill/>
          </a:ln>
        </p:spPr>
      </p:pic>
      <p:sp>
        <p:nvSpPr>
          <p:cNvPr id="25606" name="矩形 3"/>
          <p:cNvSpPr/>
          <p:nvPr/>
        </p:nvSpPr>
        <p:spPr>
          <a:xfrm>
            <a:off x="3492500" y="338138"/>
            <a:ext cx="5256213" cy="1422400"/>
          </a:xfrm>
          <a:prstGeom prst="rect">
            <a:avLst/>
          </a:prstGeom>
          <a:noFill/>
          <a:ln w="9525">
            <a:noFill/>
          </a:ln>
        </p:spPr>
        <p:txBody>
          <a:bodyPr>
            <a:spAutoFit/>
          </a:bodyPr>
          <a:lstStyle/>
          <a:p>
            <a:pPr lvl="0" indent="457200" eaLnBrk="1" hangingPunct="1">
              <a:lnSpc>
                <a:spcPct val="120000"/>
              </a:lnSpc>
            </a:pPr>
            <a:r>
              <a:rPr lang="zh-CN" altLang="en-US" dirty="0">
                <a:latin typeface="Times New Roman" panose="02020603050405020304" pitchFamily="18" charset="0"/>
                <a:ea typeface="华文新魏" pitchFamily="2" charset="-122"/>
              </a:rPr>
              <a:t>建档立卡：建立</a:t>
            </a:r>
            <a:r>
              <a:rPr lang="zh-CN" altLang="en-US" dirty="0">
                <a:solidFill>
                  <a:srgbClr val="FF0000"/>
                </a:solidFill>
                <a:latin typeface="Times New Roman" panose="02020603050405020304" pitchFamily="18" charset="0"/>
                <a:ea typeface="华文新魏" pitchFamily="2" charset="-122"/>
              </a:rPr>
              <a:t>贫困户</a:t>
            </a:r>
            <a:r>
              <a:rPr lang="zh-CN" altLang="en-US" dirty="0">
                <a:latin typeface="Times New Roman" panose="02020603050405020304" pitchFamily="18" charset="0"/>
                <a:ea typeface="华文新魏" pitchFamily="2" charset="-122"/>
              </a:rPr>
              <a:t>的相关档案，把贫困户的困难程度记录在案，并分发相应的贫困卡；从而搞清农村贫困户的分布情况、贫困状况、贫困类型、致贫原因，建立健全农村贫困村和贫困户档案。</a:t>
            </a:r>
          </a:p>
        </p:txBody>
      </p:sp>
      <p:cxnSp>
        <p:nvCxnSpPr>
          <p:cNvPr id="7" name="直接连接符 6"/>
          <p:cNvCxnSpPr/>
          <p:nvPr/>
        </p:nvCxnSpPr>
        <p:spPr>
          <a:xfrm rot="16200000" flipH="1">
            <a:off x="6174581" y="-651669"/>
            <a:ext cx="0" cy="5148263"/>
          </a:xfrm>
          <a:prstGeom prst="line">
            <a:avLst/>
          </a:prstGeom>
          <a:ln w="28575">
            <a:solidFill>
              <a:srgbClr val="2ABD82">
                <a:alpha val="90000"/>
              </a:srgbClr>
            </a:solidFill>
            <a:prstDash val="sysDot"/>
          </a:ln>
        </p:spPr>
        <p:style>
          <a:lnRef idx="1">
            <a:schemeClr val="accent1"/>
          </a:lnRef>
          <a:fillRef idx="0">
            <a:schemeClr val="accent1"/>
          </a:fillRef>
          <a:effectRef idx="0">
            <a:schemeClr val="accent1"/>
          </a:effectRef>
          <a:fontRef idx="minor">
            <a:schemeClr val="tx1"/>
          </a:fontRef>
        </p:style>
      </p:cxnSp>
      <p:sp>
        <p:nvSpPr>
          <p:cNvPr id="25608" name="矩形 4"/>
          <p:cNvSpPr/>
          <p:nvPr/>
        </p:nvSpPr>
        <p:spPr>
          <a:xfrm>
            <a:off x="3563938" y="3867150"/>
            <a:ext cx="5148262" cy="757238"/>
          </a:xfrm>
          <a:prstGeom prst="rect">
            <a:avLst/>
          </a:prstGeom>
          <a:noFill/>
          <a:ln w="9525">
            <a:noFill/>
          </a:ln>
        </p:spPr>
        <p:txBody>
          <a:bodyPr>
            <a:spAutoFit/>
          </a:bodyPr>
          <a:lstStyle/>
          <a:p>
            <a:pPr lvl="0" indent="457200" eaLnBrk="1" hangingPunct="1">
              <a:lnSpc>
                <a:spcPct val="120000"/>
              </a:lnSpc>
            </a:pPr>
            <a:r>
              <a:rPr lang="zh-CN" altLang="en-US" dirty="0">
                <a:latin typeface="Times New Roman" panose="02020603050405020304" pitchFamily="18" charset="0"/>
                <a:ea typeface="华文新魏" pitchFamily="2" charset="-122"/>
              </a:rPr>
              <a:t>认定工作需对档立卡贫困家庭学生进行困难程度的认定，</a:t>
            </a:r>
            <a:r>
              <a:rPr lang="zh-CN" altLang="en-US" dirty="0">
                <a:solidFill>
                  <a:srgbClr val="FF0000"/>
                </a:solidFill>
                <a:latin typeface="Times New Roman" panose="02020603050405020304" pitchFamily="18" charset="0"/>
                <a:ea typeface="华文新魏" pitchFamily="2" charset="-122"/>
              </a:rPr>
              <a:t>省资助中心建议认定为特困？？</a:t>
            </a:r>
          </a:p>
        </p:txBody>
      </p:sp>
      <p:cxnSp>
        <p:nvCxnSpPr>
          <p:cNvPr id="9" name="直接连接符 8"/>
          <p:cNvCxnSpPr/>
          <p:nvPr/>
        </p:nvCxnSpPr>
        <p:spPr>
          <a:xfrm rot="16200000" flipH="1">
            <a:off x="6138069" y="1077119"/>
            <a:ext cx="0" cy="5148263"/>
          </a:xfrm>
          <a:prstGeom prst="line">
            <a:avLst/>
          </a:prstGeom>
          <a:ln w="28575">
            <a:solidFill>
              <a:srgbClr val="2ABD82">
                <a:alpha val="90000"/>
              </a:srgbClr>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p:nvPr/>
        </p:nvSpPr>
        <p:spPr>
          <a:xfrm>
            <a:off x="271463" y="371475"/>
            <a:ext cx="8601075" cy="400050"/>
          </a:xfrm>
          <a:prstGeom prst="rect">
            <a:avLst/>
          </a:prstGeom>
          <a:noFill/>
          <a:ln w="9525">
            <a:noFill/>
          </a:ln>
        </p:spPr>
        <p:txBody>
          <a:bodyPr>
            <a:spAutoFit/>
          </a:bodyPr>
          <a:lstStyle/>
          <a:p>
            <a:pPr lvl="0" algn="ctr" eaLnBrk="0" hangingPunct="0">
              <a:buNone/>
            </a:pPr>
            <a:r>
              <a:rPr lang="zh-CN" altLang="en-US" sz="2000" b="1" dirty="0">
                <a:solidFill>
                  <a:srgbClr val="333333"/>
                </a:solidFill>
                <a:latin typeface="Times New Roman" panose="02020603050405020304" pitchFamily="18" charset="0"/>
                <a:ea typeface="华文新魏" pitchFamily="2" charset="-122"/>
                <a:sym typeface="黑体" panose="02010609060101010101" pitchFamily="49" charset="-122"/>
              </a:rPr>
              <a:t>具有下列情况之一，</a:t>
            </a:r>
            <a:r>
              <a:rPr lang="zh-CN" altLang="en-US" sz="2000" b="1" dirty="0">
                <a:solidFill>
                  <a:srgbClr val="FF0000"/>
                </a:solidFill>
                <a:latin typeface="Times New Roman" panose="02020603050405020304" pitchFamily="18" charset="0"/>
                <a:ea typeface="华文新魏" pitchFamily="2" charset="-122"/>
                <a:sym typeface="黑体" panose="02010609060101010101" pitchFamily="49" charset="-122"/>
              </a:rPr>
              <a:t>不予认定</a:t>
            </a:r>
            <a:r>
              <a:rPr lang="zh-CN" altLang="en-US" sz="2000" b="1" dirty="0">
                <a:solidFill>
                  <a:srgbClr val="333333"/>
                </a:solidFill>
                <a:latin typeface="Times New Roman" panose="02020603050405020304" pitchFamily="18" charset="0"/>
                <a:ea typeface="华文新魏" pitchFamily="2" charset="-122"/>
                <a:sym typeface="黑体" panose="02010609060101010101" pitchFamily="49" charset="-122"/>
              </a:rPr>
              <a:t>为家庭经济困难学生；已认定的，予以取消</a:t>
            </a:r>
            <a:endParaRPr lang="zh-CN" altLang="en-US" b="1" dirty="0">
              <a:solidFill>
                <a:srgbClr val="333333"/>
              </a:solidFill>
              <a:latin typeface="Times New Roman" panose="02020603050405020304" pitchFamily="18" charset="0"/>
              <a:ea typeface="华文新魏" pitchFamily="2" charset="-122"/>
              <a:sym typeface="Arial" panose="020B0604020202020204" pitchFamily="34" charset="0"/>
            </a:endParaRPr>
          </a:p>
        </p:txBody>
      </p:sp>
      <p:sp>
        <p:nvSpPr>
          <p:cNvPr id="26627" name="Rectangle 91"/>
          <p:cNvSpPr/>
          <p:nvPr/>
        </p:nvSpPr>
        <p:spPr>
          <a:xfrm>
            <a:off x="198438" y="2139950"/>
            <a:ext cx="3733800" cy="646113"/>
          </a:xfrm>
          <a:prstGeom prst="rect">
            <a:avLst/>
          </a:prstGeom>
          <a:noFill/>
          <a:ln w="9525" cap="flat" cmpd="sng">
            <a:solidFill>
              <a:srgbClr val="FF0000"/>
            </a:solidFill>
            <a:prstDash val="solid"/>
            <a:miter/>
            <a:headEnd type="none" w="med" len="med"/>
            <a:tailEnd type="none" w="med" len="med"/>
          </a:ln>
        </p:spPr>
        <p:txBody>
          <a:bodyPr>
            <a:spAutoFit/>
          </a:bodyPr>
          <a:lstStyle/>
          <a:p>
            <a:pPr lvl="0" algn="ctr" eaLnBrk="0" hangingPunct="0"/>
            <a:r>
              <a:rPr lang="zh-CN" altLang="en-US" b="1" dirty="0">
                <a:solidFill>
                  <a:srgbClr val="333333"/>
                </a:solidFill>
                <a:latin typeface="Times New Roman" panose="02020603050405020304" pitchFamily="18" charset="0"/>
                <a:ea typeface="华文新魏" pitchFamily="2" charset="-122"/>
                <a:sym typeface="宋体" panose="02010600030101010101" pitchFamily="2" charset="-122"/>
              </a:rPr>
              <a:t>擅自在外租房住宿或或沉迷网络，经常出入营业性网吧、通宵上网</a:t>
            </a:r>
            <a:endParaRPr lang="zh-CN" altLang="en-US" dirty="0">
              <a:latin typeface="Times New Roman" panose="02020603050405020304" pitchFamily="18" charset="0"/>
              <a:ea typeface="华文新魏" pitchFamily="2" charset="-122"/>
            </a:endParaRPr>
          </a:p>
        </p:txBody>
      </p:sp>
      <p:sp>
        <p:nvSpPr>
          <p:cNvPr id="26628" name="Rectangle 92"/>
          <p:cNvSpPr/>
          <p:nvPr/>
        </p:nvSpPr>
        <p:spPr>
          <a:xfrm>
            <a:off x="5622925" y="1703388"/>
            <a:ext cx="3213100" cy="646112"/>
          </a:xfrm>
          <a:prstGeom prst="rect">
            <a:avLst/>
          </a:prstGeom>
          <a:noFill/>
          <a:ln w="9525" cap="flat" cmpd="sng">
            <a:solidFill>
              <a:srgbClr val="00B0F0"/>
            </a:solidFill>
            <a:prstDash val="solid"/>
            <a:miter/>
            <a:headEnd type="none" w="med" len="med"/>
            <a:tailEnd type="none" w="med" len="med"/>
          </a:ln>
        </p:spPr>
        <p:txBody>
          <a:bodyPr>
            <a:spAutoFit/>
          </a:bodyPr>
          <a:lstStyle/>
          <a:p>
            <a:pPr lvl="0" algn="ctr" eaLnBrk="0" hangingPunct="0"/>
            <a:r>
              <a:rPr lang="zh-CN" altLang="en-US" b="1" dirty="0">
                <a:solidFill>
                  <a:srgbClr val="333333"/>
                </a:solidFill>
                <a:latin typeface="Times New Roman" panose="02020603050405020304" pitchFamily="18" charset="0"/>
                <a:ea typeface="华文新魏" pitchFamily="2" charset="-122"/>
                <a:sym typeface="宋体" panose="02010600030101010101" pitchFamily="2" charset="-122"/>
              </a:rPr>
              <a:t>日常生活中有着名贵服装、出入歌舞厅或高档餐馆消费行为</a:t>
            </a:r>
            <a:endParaRPr lang="zh-CN" altLang="en-US" dirty="0">
              <a:latin typeface="Times New Roman" panose="02020603050405020304" pitchFamily="18" charset="0"/>
              <a:ea typeface="华文新魏" pitchFamily="2" charset="-122"/>
            </a:endParaRPr>
          </a:p>
        </p:txBody>
      </p:sp>
      <p:sp>
        <p:nvSpPr>
          <p:cNvPr id="26629" name="Rectangle 93"/>
          <p:cNvSpPr/>
          <p:nvPr/>
        </p:nvSpPr>
        <p:spPr>
          <a:xfrm>
            <a:off x="1027113" y="1185863"/>
            <a:ext cx="2266950" cy="646112"/>
          </a:xfrm>
          <a:prstGeom prst="rect">
            <a:avLst/>
          </a:prstGeom>
          <a:noFill/>
          <a:ln w="9525" cap="flat" cmpd="sng">
            <a:solidFill>
              <a:srgbClr val="00CC66"/>
            </a:solidFill>
            <a:prstDash val="solid"/>
            <a:miter/>
            <a:headEnd type="none" w="med" len="med"/>
            <a:tailEnd type="none" w="med" len="med"/>
          </a:ln>
        </p:spPr>
        <p:txBody>
          <a:bodyPr>
            <a:spAutoFit/>
          </a:bodyPr>
          <a:lstStyle/>
          <a:p>
            <a:pPr lvl="0" algn="ctr" eaLnBrk="0" hangingPunct="0"/>
            <a:r>
              <a:rPr lang="zh-CN" altLang="en-US" b="1" dirty="0">
                <a:solidFill>
                  <a:srgbClr val="333333"/>
                </a:solidFill>
                <a:latin typeface="Times New Roman" panose="02020603050405020304" pitchFamily="18" charset="0"/>
                <a:ea typeface="华文新魏" pitchFamily="2" charset="-122"/>
                <a:sym typeface="宋体" panose="02010600030101010101" pitchFamily="2" charset="-122"/>
              </a:rPr>
              <a:t>有抽烟、酗酒或其它消费型不良嗜好</a:t>
            </a:r>
            <a:endParaRPr lang="zh-CN" altLang="en-US" dirty="0">
              <a:latin typeface="Times New Roman" panose="02020603050405020304" pitchFamily="18" charset="0"/>
              <a:ea typeface="华文新魏" pitchFamily="2" charset="-122"/>
            </a:endParaRPr>
          </a:p>
        </p:txBody>
      </p:sp>
      <p:sp>
        <p:nvSpPr>
          <p:cNvPr id="26630" name="Rectangle 94"/>
          <p:cNvSpPr/>
          <p:nvPr/>
        </p:nvSpPr>
        <p:spPr>
          <a:xfrm>
            <a:off x="5675313" y="2606675"/>
            <a:ext cx="3108325" cy="646113"/>
          </a:xfrm>
          <a:prstGeom prst="rect">
            <a:avLst/>
          </a:prstGeom>
          <a:noFill/>
          <a:ln w="9525" cap="flat" cmpd="sng">
            <a:solidFill>
              <a:srgbClr val="F9BB35"/>
            </a:solidFill>
            <a:prstDash val="solid"/>
            <a:miter/>
            <a:headEnd type="none" w="med" len="med"/>
            <a:tailEnd type="none" w="med" len="med"/>
          </a:ln>
        </p:spPr>
        <p:txBody>
          <a:bodyPr>
            <a:spAutoFit/>
          </a:bodyPr>
          <a:lstStyle/>
          <a:p>
            <a:pPr lvl="0" algn="ctr" eaLnBrk="0" hangingPunct="0"/>
            <a:r>
              <a:rPr lang="zh-CN" altLang="en-US" b="1" dirty="0">
                <a:solidFill>
                  <a:srgbClr val="FF0000"/>
                </a:solidFill>
                <a:latin typeface="Times New Roman" panose="02020603050405020304" pitchFamily="18" charset="0"/>
                <a:ea typeface="华文新魏" pitchFamily="2" charset="-122"/>
                <a:sym typeface="宋体" panose="02010600030101010101" pitchFamily="2" charset="-122"/>
              </a:rPr>
              <a:t>因为家庭建房、购房、结婚、做生意等原因欠债务的</a:t>
            </a:r>
            <a:endParaRPr lang="zh-CN" altLang="en-US" dirty="0">
              <a:latin typeface="Times New Roman" panose="02020603050405020304" pitchFamily="18" charset="0"/>
              <a:ea typeface="华文新魏" pitchFamily="2" charset="-122"/>
            </a:endParaRPr>
          </a:p>
        </p:txBody>
      </p:sp>
      <p:sp>
        <p:nvSpPr>
          <p:cNvPr id="26631" name="Rectangle 95"/>
          <p:cNvSpPr/>
          <p:nvPr/>
        </p:nvSpPr>
        <p:spPr>
          <a:xfrm>
            <a:off x="755650" y="3900488"/>
            <a:ext cx="2809875" cy="646112"/>
          </a:xfrm>
          <a:prstGeom prst="rect">
            <a:avLst/>
          </a:prstGeom>
          <a:noFill/>
          <a:ln w="9525" cap="flat" cmpd="sng">
            <a:solidFill>
              <a:srgbClr val="000000"/>
            </a:solidFill>
            <a:prstDash val="solid"/>
            <a:miter/>
            <a:headEnd type="none" w="med" len="med"/>
            <a:tailEnd type="none" w="med" len="med"/>
          </a:ln>
        </p:spPr>
        <p:txBody>
          <a:bodyPr>
            <a:spAutoFit/>
          </a:bodyPr>
          <a:lstStyle/>
          <a:p>
            <a:pPr lvl="0" algn="ctr" eaLnBrk="0" hangingPunct="0"/>
            <a:r>
              <a:rPr lang="zh-CN" altLang="en-US" b="1" dirty="0">
                <a:solidFill>
                  <a:srgbClr val="333333"/>
                </a:solidFill>
                <a:latin typeface="Times New Roman" panose="02020603050405020304" pitchFamily="18" charset="0"/>
                <a:ea typeface="华文新魏" pitchFamily="2" charset="-122"/>
                <a:sym typeface="宋体" panose="02010600030101010101" pitchFamily="2" charset="-122"/>
              </a:rPr>
              <a:t>在提供家庭经济困难相关证明材料中弄虚作假的</a:t>
            </a:r>
            <a:endParaRPr lang="zh-CN" altLang="en-US" dirty="0">
              <a:latin typeface="Times New Roman" panose="02020603050405020304" pitchFamily="18" charset="0"/>
              <a:ea typeface="华文新魏" pitchFamily="2" charset="-122"/>
            </a:endParaRPr>
          </a:p>
        </p:txBody>
      </p:sp>
      <p:sp>
        <p:nvSpPr>
          <p:cNvPr id="26632" name="Rectangle 96"/>
          <p:cNvSpPr/>
          <p:nvPr/>
        </p:nvSpPr>
        <p:spPr>
          <a:xfrm>
            <a:off x="198438" y="3032125"/>
            <a:ext cx="3678237" cy="646113"/>
          </a:xfrm>
          <a:prstGeom prst="rect">
            <a:avLst/>
          </a:prstGeom>
          <a:noFill/>
          <a:ln w="9525" cap="flat" cmpd="sng">
            <a:solidFill>
              <a:srgbClr val="7030A0"/>
            </a:solidFill>
            <a:prstDash val="solid"/>
            <a:miter/>
            <a:headEnd type="none" w="med" len="med"/>
            <a:tailEnd type="none" w="med" len="med"/>
          </a:ln>
        </p:spPr>
        <p:txBody>
          <a:bodyPr>
            <a:spAutoFit/>
          </a:bodyPr>
          <a:lstStyle/>
          <a:p>
            <a:pPr lvl="0" eaLnBrk="0" hangingPunct="0"/>
            <a:r>
              <a:rPr lang="zh-CN" altLang="en-US" b="1" dirty="0">
                <a:solidFill>
                  <a:srgbClr val="333333"/>
                </a:solidFill>
                <a:latin typeface="Times New Roman" panose="02020603050405020304" pitchFamily="18" charset="0"/>
                <a:ea typeface="华文新魏" pitchFamily="2" charset="-122"/>
                <a:sym typeface="宋体" panose="02010600030101010101" pitchFamily="2" charset="-122"/>
              </a:rPr>
              <a:t>有与其家庭经济困难状况不相符的其它高消费行为或不当消费行为的</a:t>
            </a:r>
            <a:endParaRPr lang="zh-CN" altLang="en-US" dirty="0">
              <a:latin typeface="Times New Roman" panose="02020603050405020304" pitchFamily="18" charset="0"/>
              <a:ea typeface="华文新魏" pitchFamily="2" charset="-122"/>
            </a:endParaRPr>
          </a:p>
        </p:txBody>
      </p:sp>
      <p:sp>
        <p:nvSpPr>
          <p:cNvPr id="26633" name="Rectangle 96"/>
          <p:cNvSpPr/>
          <p:nvPr/>
        </p:nvSpPr>
        <p:spPr>
          <a:xfrm>
            <a:off x="5683250" y="3462338"/>
            <a:ext cx="3100388" cy="646112"/>
          </a:xfrm>
          <a:prstGeom prst="rect">
            <a:avLst/>
          </a:prstGeom>
          <a:noFill/>
          <a:ln w="9525" cap="flat" cmpd="sng">
            <a:solidFill>
              <a:srgbClr val="00CC66"/>
            </a:solidFill>
            <a:prstDash val="solid"/>
            <a:miter/>
            <a:headEnd type="none" w="med" len="med"/>
            <a:tailEnd type="none" w="med" len="med"/>
          </a:ln>
        </p:spPr>
        <p:txBody>
          <a:bodyPr>
            <a:spAutoFit/>
          </a:bodyPr>
          <a:lstStyle/>
          <a:p>
            <a:pPr lvl="0" algn="ctr" eaLnBrk="0" hangingPunct="0"/>
            <a:r>
              <a:rPr lang="zh-CN" altLang="en-US" b="1" dirty="0">
                <a:solidFill>
                  <a:srgbClr val="333333"/>
                </a:solidFill>
                <a:latin typeface="Times New Roman" panose="02020603050405020304" pitchFamily="18" charset="0"/>
                <a:ea typeface="华文新魏" pitchFamily="2" charset="-122"/>
                <a:sym typeface="宋体" panose="02010600030101010101" pitchFamily="2" charset="-122"/>
              </a:rPr>
              <a:t>在认定过程中</a:t>
            </a:r>
            <a:r>
              <a:rPr lang="zh-CN" altLang="en-US" b="1" dirty="0">
                <a:solidFill>
                  <a:srgbClr val="FF0000"/>
                </a:solidFill>
                <a:latin typeface="Times New Roman" panose="02020603050405020304" pitchFamily="18" charset="0"/>
                <a:ea typeface="华文新魏" pitchFamily="2" charset="-122"/>
                <a:sym typeface="宋体" panose="02010600030101010101" pitchFamily="2" charset="-122"/>
              </a:rPr>
              <a:t>违背评议认定原则</a:t>
            </a:r>
            <a:r>
              <a:rPr lang="zh-CN" altLang="en-US" b="1" dirty="0">
                <a:solidFill>
                  <a:srgbClr val="333333"/>
                </a:solidFill>
                <a:latin typeface="Times New Roman" panose="02020603050405020304" pitchFamily="18" charset="0"/>
                <a:ea typeface="华文新魏" pitchFamily="2" charset="-122"/>
                <a:sym typeface="宋体" panose="02010600030101010101" pitchFamily="2" charset="-122"/>
              </a:rPr>
              <a:t>，拉票或笼络他人的</a:t>
            </a:r>
          </a:p>
        </p:txBody>
      </p:sp>
      <p:grpSp>
        <p:nvGrpSpPr>
          <p:cNvPr id="18" name="组合 17"/>
          <p:cNvGrpSpPr/>
          <p:nvPr/>
        </p:nvGrpSpPr>
        <p:grpSpPr>
          <a:xfrm>
            <a:off x="4803775" y="1701800"/>
            <a:ext cx="719138" cy="719138"/>
            <a:chOff x="6728934" y="1524061"/>
            <a:chExt cx="1523177" cy="1512168"/>
          </a:xfrm>
        </p:grpSpPr>
        <p:sp>
          <p:nvSpPr>
            <p:cNvPr id="19" name="任意多边形 18"/>
            <p:cNvSpPr/>
            <p:nvPr/>
          </p:nvSpPr>
          <p:spPr>
            <a:xfrm rot="19200000">
              <a:off x="6728934" y="1524061"/>
              <a:ext cx="1523177" cy="1512168"/>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30B9E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srgbClr val="30B9EC"/>
                </a:solidFill>
                <a:effectLst/>
                <a:uLnTx/>
                <a:uFillTx/>
                <a:latin typeface="Times New Roman" panose="02020603050405020304" pitchFamily="18" charset="0"/>
                <a:ea typeface="华文新魏" pitchFamily="2" charset="-122"/>
                <a:cs typeface="Times New Roman" panose="02020603050405020304" pitchFamily="18" charset="0"/>
              </a:endParaRPr>
            </a:p>
          </p:txBody>
        </p:sp>
        <p:sp>
          <p:nvSpPr>
            <p:cNvPr id="26654" name="文本框 15"/>
            <p:cNvSpPr txBox="1"/>
            <p:nvPr/>
          </p:nvSpPr>
          <p:spPr>
            <a:xfrm>
              <a:off x="7008207" y="1849258"/>
              <a:ext cx="979933" cy="861774"/>
            </a:xfrm>
            <a:prstGeom prst="rect">
              <a:avLst/>
            </a:prstGeom>
            <a:noFill/>
            <a:ln w="9525">
              <a:noFill/>
            </a:ln>
          </p:spPr>
          <p:txBody>
            <a:bodyPr>
              <a:spAutoFit/>
            </a:bodyPr>
            <a:lstStyle/>
            <a:p>
              <a:pPr lvl="0" algn="ctr" eaLnBrk="1" hangingPunct="1"/>
              <a:r>
                <a:rPr lang="en-US" altLang="zh-CN" sz="2000" b="1" dirty="0">
                  <a:solidFill>
                    <a:srgbClr val="30B9EC"/>
                  </a:solidFill>
                  <a:latin typeface="Times New Roman" panose="02020603050405020304" pitchFamily="18" charset="0"/>
                  <a:ea typeface="华文新魏" pitchFamily="2" charset="-122"/>
                </a:rPr>
                <a:t>2</a:t>
              </a:r>
              <a:endParaRPr lang="zh-CN" altLang="en-US" sz="2000" b="1" dirty="0">
                <a:solidFill>
                  <a:srgbClr val="30B9EC"/>
                </a:solidFill>
                <a:latin typeface="Times New Roman" panose="02020603050405020304" pitchFamily="18" charset="0"/>
                <a:ea typeface="华文新魏" pitchFamily="2" charset="-122"/>
              </a:endParaRPr>
            </a:p>
          </p:txBody>
        </p:sp>
      </p:grpSp>
      <p:grpSp>
        <p:nvGrpSpPr>
          <p:cNvPr id="21" name="组合 20"/>
          <p:cNvGrpSpPr/>
          <p:nvPr/>
        </p:nvGrpSpPr>
        <p:grpSpPr>
          <a:xfrm>
            <a:off x="4037013" y="2109788"/>
            <a:ext cx="719137" cy="719137"/>
            <a:chOff x="5245119" y="2584436"/>
            <a:chExt cx="2199581" cy="2183682"/>
          </a:xfrm>
        </p:grpSpPr>
        <p:sp>
          <p:nvSpPr>
            <p:cNvPr id="22" name="任意多边形 21"/>
            <p:cNvSpPr/>
            <p:nvPr/>
          </p:nvSpPr>
          <p:spPr>
            <a:xfrm rot="19200000">
              <a:off x="5245119" y="2584436"/>
              <a:ext cx="2199581" cy="2183682"/>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EB475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prstClr val="white"/>
                </a:solidFill>
                <a:effectLst/>
                <a:uLnTx/>
                <a:uFillTx/>
                <a:latin typeface="Times New Roman" panose="02020603050405020304" pitchFamily="18" charset="0"/>
                <a:ea typeface="华文新魏" pitchFamily="2" charset="-122"/>
                <a:cs typeface="Times New Roman" panose="02020603050405020304" pitchFamily="18" charset="0"/>
              </a:endParaRPr>
            </a:p>
          </p:txBody>
        </p:sp>
        <p:sp>
          <p:nvSpPr>
            <p:cNvPr id="26652" name="文本框 16"/>
            <p:cNvSpPr txBox="1"/>
            <p:nvPr/>
          </p:nvSpPr>
          <p:spPr>
            <a:xfrm>
              <a:off x="5681611" y="3049375"/>
              <a:ext cx="1326595" cy="1213490"/>
            </a:xfrm>
            <a:prstGeom prst="rect">
              <a:avLst/>
            </a:prstGeom>
            <a:noFill/>
            <a:ln w="9525">
              <a:noFill/>
            </a:ln>
          </p:spPr>
          <p:txBody>
            <a:bodyPr>
              <a:spAutoFit/>
            </a:bodyPr>
            <a:lstStyle/>
            <a:p>
              <a:pPr lvl="0" algn="ctr" eaLnBrk="1" hangingPunct="1"/>
              <a:r>
                <a:rPr lang="en-US" altLang="zh-CN" sz="2000" b="1" dirty="0">
                  <a:solidFill>
                    <a:srgbClr val="EB475B"/>
                  </a:solidFill>
                  <a:latin typeface="Times New Roman" panose="02020603050405020304" pitchFamily="18" charset="0"/>
                  <a:ea typeface="华文新魏" pitchFamily="2" charset="-122"/>
                </a:rPr>
                <a:t>3</a:t>
              </a:r>
              <a:endParaRPr lang="zh-CN" altLang="en-US" sz="2000" b="1" dirty="0">
                <a:solidFill>
                  <a:srgbClr val="EB475B"/>
                </a:solidFill>
                <a:latin typeface="Times New Roman" panose="02020603050405020304" pitchFamily="18" charset="0"/>
                <a:ea typeface="华文新魏" pitchFamily="2" charset="-122"/>
              </a:endParaRPr>
            </a:p>
          </p:txBody>
        </p:sp>
      </p:grpSp>
      <p:grpSp>
        <p:nvGrpSpPr>
          <p:cNvPr id="24" name="组合 23"/>
          <p:cNvGrpSpPr/>
          <p:nvPr/>
        </p:nvGrpSpPr>
        <p:grpSpPr>
          <a:xfrm>
            <a:off x="3921125" y="1158875"/>
            <a:ext cx="720725" cy="720725"/>
            <a:chOff x="4052574" y="2019274"/>
            <a:chExt cx="1523177" cy="1512168"/>
          </a:xfrm>
        </p:grpSpPr>
        <p:sp>
          <p:nvSpPr>
            <p:cNvPr id="25" name="任意多边形 24"/>
            <p:cNvSpPr/>
            <p:nvPr/>
          </p:nvSpPr>
          <p:spPr>
            <a:xfrm rot="19200000">
              <a:off x="4052574" y="2019274"/>
              <a:ext cx="1523177" cy="1512168"/>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00AA8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prstClr val="white"/>
                </a:solidFill>
                <a:effectLst/>
                <a:uLnTx/>
                <a:uFillTx/>
                <a:latin typeface="Times New Roman" panose="02020603050405020304" pitchFamily="18" charset="0"/>
                <a:ea typeface="华文新魏" pitchFamily="2" charset="-122"/>
                <a:cs typeface="Times New Roman" panose="02020603050405020304" pitchFamily="18" charset="0"/>
              </a:endParaRPr>
            </a:p>
          </p:txBody>
        </p:sp>
        <p:sp>
          <p:nvSpPr>
            <p:cNvPr id="26650" name="文本框 17"/>
            <p:cNvSpPr txBox="1"/>
            <p:nvPr/>
          </p:nvSpPr>
          <p:spPr>
            <a:xfrm>
              <a:off x="4333733" y="2344472"/>
              <a:ext cx="960856" cy="840324"/>
            </a:xfrm>
            <a:prstGeom prst="rect">
              <a:avLst/>
            </a:prstGeom>
            <a:noFill/>
            <a:ln w="9525">
              <a:noFill/>
            </a:ln>
          </p:spPr>
          <p:txBody>
            <a:bodyPr>
              <a:spAutoFit/>
            </a:bodyPr>
            <a:lstStyle/>
            <a:p>
              <a:pPr lvl="0" algn="ctr" eaLnBrk="1" hangingPunct="1"/>
              <a:r>
                <a:rPr lang="en-US" altLang="zh-CN" sz="2000" b="1" dirty="0">
                  <a:solidFill>
                    <a:srgbClr val="00AA8C"/>
                  </a:solidFill>
                  <a:latin typeface="Times New Roman" panose="02020603050405020304" pitchFamily="18" charset="0"/>
                  <a:ea typeface="华文新魏" pitchFamily="2" charset="-122"/>
                </a:rPr>
                <a:t>1</a:t>
              </a:r>
              <a:endParaRPr lang="zh-CN" altLang="en-US" sz="2000" b="1" dirty="0">
                <a:solidFill>
                  <a:srgbClr val="00AA8C"/>
                </a:solidFill>
                <a:latin typeface="Times New Roman" panose="02020603050405020304" pitchFamily="18" charset="0"/>
                <a:ea typeface="华文新魏" pitchFamily="2" charset="-122"/>
              </a:endParaRPr>
            </a:p>
          </p:txBody>
        </p:sp>
      </p:grpSp>
      <p:grpSp>
        <p:nvGrpSpPr>
          <p:cNvPr id="27" name="组合 26"/>
          <p:cNvGrpSpPr/>
          <p:nvPr/>
        </p:nvGrpSpPr>
        <p:grpSpPr>
          <a:xfrm>
            <a:off x="4627563" y="2568575"/>
            <a:ext cx="719137" cy="719138"/>
            <a:chOff x="4058291" y="4250746"/>
            <a:chExt cx="1970558" cy="1937724"/>
          </a:xfrm>
        </p:grpSpPr>
        <p:sp>
          <p:nvSpPr>
            <p:cNvPr id="28" name="任意多边形 27"/>
            <p:cNvSpPr/>
            <p:nvPr/>
          </p:nvSpPr>
          <p:spPr>
            <a:xfrm rot="19200000">
              <a:off x="4058291" y="4250746"/>
              <a:ext cx="1970558" cy="1937724"/>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srgbClr val="FFC000"/>
                </a:solidFill>
                <a:effectLst/>
                <a:uLnTx/>
                <a:uFillTx/>
                <a:latin typeface="Times New Roman" panose="02020603050405020304" pitchFamily="18" charset="0"/>
                <a:ea typeface="华文新魏" pitchFamily="2" charset="-122"/>
                <a:cs typeface="Times New Roman" panose="02020603050405020304" pitchFamily="18" charset="0"/>
              </a:endParaRPr>
            </a:p>
          </p:txBody>
        </p:sp>
        <p:sp>
          <p:nvSpPr>
            <p:cNvPr id="26648" name="文本框 18"/>
            <p:cNvSpPr txBox="1"/>
            <p:nvPr/>
          </p:nvSpPr>
          <p:spPr>
            <a:xfrm>
              <a:off x="4396318" y="4686182"/>
              <a:ext cx="1285294" cy="1076809"/>
            </a:xfrm>
            <a:prstGeom prst="rect">
              <a:avLst/>
            </a:prstGeom>
            <a:noFill/>
            <a:ln w="9525">
              <a:noFill/>
            </a:ln>
          </p:spPr>
          <p:txBody>
            <a:bodyPr>
              <a:spAutoFit/>
            </a:bodyPr>
            <a:lstStyle/>
            <a:p>
              <a:pPr lvl="0" algn="ctr" eaLnBrk="1" hangingPunct="1"/>
              <a:r>
                <a:rPr lang="en-US" altLang="zh-CN" sz="2000" b="1" dirty="0">
                  <a:solidFill>
                    <a:srgbClr val="FFC000"/>
                  </a:solidFill>
                  <a:latin typeface="Times New Roman" panose="02020603050405020304" pitchFamily="18" charset="0"/>
                  <a:ea typeface="华文新魏" pitchFamily="2" charset="-122"/>
                </a:rPr>
                <a:t>4</a:t>
              </a:r>
              <a:endParaRPr lang="zh-CN" altLang="en-US" sz="2000" b="1" dirty="0">
                <a:solidFill>
                  <a:srgbClr val="FFC000"/>
                </a:solidFill>
                <a:latin typeface="Times New Roman" panose="02020603050405020304" pitchFamily="18" charset="0"/>
                <a:ea typeface="华文新魏" pitchFamily="2" charset="-122"/>
              </a:endParaRPr>
            </a:p>
          </p:txBody>
        </p:sp>
      </p:grpSp>
      <p:grpSp>
        <p:nvGrpSpPr>
          <p:cNvPr id="30" name="组合 29"/>
          <p:cNvGrpSpPr/>
          <p:nvPr/>
        </p:nvGrpSpPr>
        <p:grpSpPr>
          <a:xfrm>
            <a:off x="4859338" y="3422650"/>
            <a:ext cx="720725" cy="720725"/>
            <a:chOff x="4058291" y="4250746"/>
            <a:chExt cx="1970558" cy="1937724"/>
          </a:xfrm>
        </p:grpSpPr>
        <p:sp>
          <p:nvSpPr>
            <p:cNvPr id="31" name="任意多边形 30"/>
            <p:cNvSpPr/>
            <p:nvPr/>
          </p:nvSpPr>
          <p:spPr>
            <a:xfrm rot="19200000">
              <a:off x="4058291" y="4250746"/>
              <a:ext cx="1970558" cy="1937724"/>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00CC6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srgbClr val="FFC000"/>
                </a:solidFill>
                <a:effectLst/>
                <a:uLnTx/>
                <a:uFillTx/>
                <a:latin typeface="Times New Roman" panose="02020603050405020304" pitchFamily="18" charset="0"/>
                <a:ea typeface="华文新魏" pitchFamily="2" charset="-122"/>
                <a:cs typeface="Times New Roman" panose="02020603050405020304" pitchFamily="18" charset="0"/>
              </a:endParaRPr>
            </a:p>
          </p:txBody>
        </p:sp>
        <p:sp>
          <p:nvSpPr>
            <p:cNvPr id="26646" name="文本框 18"/>
            <p:cNvSpPr txBox="1"/>
            <p:nvPr/>
          </p:nvSpPr>
          <p:spPr>
            <a:xfrm>
              <a:off x="4396318" y="4686182"/>
              <a:ext cx="1285294" cy="1076809"/>
            </a:xfrm>
            <a:prstGeom prst="rect">
              <a:avLst/>
            </a:prstGeom>
            <a:noFill/>
            <a:ln w="9525">
              <a:noFill/>
            </a:ln>
          </p:spPr>
          <p:txBody>
            <a:bodyPr>
              <a:spAutoFit/>
            </a:bodyPr>
            <a:lstStyle/>
            <a:p>
              <a:pPr lvl="0" algn="ctr" eaLnBrk="1" hangingPunct="1"/>
              <a:r>
                <a:rPr lang="en-US" altLang="zh-CN" sz="2000" b="1" dirty="0">
                  <a:solidFill>
                    <a:srgbClr val="00CC66"/>
                  </a:solidFill>
                  <a:latin typeface="Times New Roman" panose="02020603050405020304" pitchFamily="18" charset="0"/>
                  <a:ea typeface="华文新魏" pitchFamily="2" charset="-122"/>
                </a:rPr>
                <a:t>6</a:t>
              </a:r>
              <a:endParaRPr lang="zh-CN" altLang="en-US" sz="2000" b="1" dirty="0">
                <a:solidFill>
                  <a:srgbClr val="00CC66"/>
                </a:solidFill>
                <a:latin typeface="Times New Roman" panose="02020603050405020304" pitchFamily="18" charset="0"/>
                <a:ea typeface="华文新魏" pitchFamily="2" charset="-122"/>
              </a:endParaRPr>
            </a:p>
          </p:txBody>
        </p:sp>
      </p:grpSp>
      <p:grpSp>
        <p:nvGrpSpPr>
          <p:cNvPr id="33" name="组合 32"/>
          <p:cNvGrpSpPr/>
          <p:nvPr/>
        </p:nvGrpSpPr>
        <p:grpSpPr>
          <a:xfrm>
            <a:off x="4037013" y="3076575"/>
            <a:ext cx="719137" cy="719138"/>
            <a:chOff x="4058291" y="4250746"/>
            <a:chExt cx="1970558" cy="1937724"/>
          </a:xfrm>
        </p:grpSpPr>
        <p:sp>
          <p:nvSpPr>
            <p:cNvPr id="34" name="任意多边形 33"/>
            <p:cNvSpPr/>
            <p:nvPr/>
          </p:nvSpPr>
          <p:spPr>
            <a:xfrm rot="19200000">
              <a:off x="4058291" y="4250746"/>
              <a:ext cx="1970558" cy="1937724"/>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srgbClr val="FFC000"/>
                </a:solidFill>
                <a:effectLst/>
                <a:uLnTx/>
                <a:uFillTx/>
                <a:latin typeface="Times New Roman" panose="02020603050405020304" pitchFamily="18" charset="0"/>
                <a:ea typeface="华文新魏" pitchFamily="2" charset="-122"/>
                <a:cs typeface="Times New Roman" panose="02020603050405020304" pitchFamily="18" charset="0"/>
              </a:endParaRPr>
            </a:p>
          </p:txBody>
        </p:sp>
        <p:sp>
          <p:nvSpPr>
            <p:cNvPr id="26644" name="文本框 18"/>
            <p:cNvSpPr txBox="1"/>
            <p:nvPr/>
          </p:nvSpPr>
          <p:spPr>
            <a:xfrm>
              <a:off x="4396318" y="4686182"/>
              <a:ext cx="1285294" cy="1076809"/>
            </a:xfrm>
            <a:prstGeom prst="rect">
              <a:avLst/>
            </a:prstGeom>
            <a:noFill/>
            <a:ln w="9525">
              <a:noFill/>
            </a:ln>
          </p:spPr>
          <p:txBody>
            <a:bodyPr>
              <a:spAutoFit/>
            </a:bodyPr>
            <a:lstStyle/>
            <a:p>
              <a:pPr lvl="0" algn="ctr" eaLnBrk="1" hangingPunct="1"/>
              <a:r>
                <a:rPr lang="en-US" altLang="zh-CN" sz="2000" b="1" dirty="0">
                  <a:solidFill>
                    <a:srgbClr val="7030A0"/>
                  </a:solidFill>
                  <a:latin typeface="Times New Roman" panose="02020603050405020304" pitchFamily="18" charset="0"/>
                  <a:ea typeface="华文新魏" pitchFamily="2" charset="-122"/>
                </a:rPr>
                <a:t>5</a:t>
              </a:r>
              <a:endParaRPr lang="zh-CN" altLang="en-US" sz="2000" b="1" dirty="0">
                <a:solidFill>
                  <a:srgbClr val="7030A0"/>
                </a:solidFill>
                <a:latin typeface="Times New Roman" panose="02020603050405020304" pitchFamily="18" charset="0"/>
                <a:ea typeface="华文新魏" pitchFamily="2" charset="-122"/>
              </a:endParaRPr>
            </a:p>
          </p:txBody>
        </p:sp>
      </p:grpSp>
      <p:grpSp>
        <p:nvGrpSpPr>
          <p:cNvPr id="36" name="组合 35"/>
          <p:cNvGrpSpPr/>
          <p:nvPr/>
        </p:nvGrpSpPr>
        <p:grpSpPr>
          <a:xfrm>
            <a:off x="3729038" y="3860800"/>
            <a:ext cx="719137" cy="720725"/>
            <a:chOff x="4058291" y="4250746"/>
            <a:chExt cx="1970558" cy="1937724"/>
          </a:xfrm>
        </p:grpSpPr>
        <p:sp>
          <p:nvSpPr>
            <p:cNvPr id="37" name="任意多边形 36"/>
            <p:cNvSpPr/>
            <p:nvPr/>
          </p:nvSpPr>
          <p:spPr>
            <a:xfrm rot="19200000">
              <a:off x="4058291" y="4250746"/>
              <a:ext cx="1970558" cy="1937724"/>
            </a:xfrm>
            <a:custGeom>
              <a:avLst/>
              <a:gdLst>
                <a:gd name="connsiteX0" fmla="*/ 2094610 w 2932774"/>
                <a:gd name="connsiteY0" fmla="*/ 749566 h 2911576"/>
                <a:gd name="connsiteX1" fmla="*/ 725074 w 2932774"/>
                <a:gd name="connsiteY1" fmla="*/ 869385 h 2911576"/>
                <a:gd name="connsiteX2" fmla="*/ 844892 w 2932774"/>
                <a:gd name="connsiteY2" fmla="*/ 2238922 h 2911576"/>
                <a:gd name="connsiteX3" fmla="*/ 2214429 w 2932774"/>
                <a:gd name="connsiteY3" fmla="*/ 2119103 h 2911576"/>
                <a:gd name="connsiteX4" fmla="*/ 2094610 w 2932774"/>
                <a:gd name="connsiteY4" fmla="*/ 749566 h 2911576"/>
                <a:gd name="connsiteX5" fmla="*/ 2334142 w 2932774"/>
                <a:gd name="connsiteY5" fmla="*/ 298936 h 2911576"/>
                <a:gd name="connsiteX6" fmla="*/ 2489223 w 2932774"/>
                <a:gd name="connsiteY6" fmla="*/ 429064 h 2911576"/>
                <a:gd name="connsiteX7" fmla="*/ 2320667 w 2932774"/>
                <a:gd name="connsiteY7" fmla="*/ 742363 h 2911576"/>
                <a:gd name="connsiteX8" fmla="*/ 2354461 w 2932774"/>
                <a:gd name="connsiteY8" fmla="*/ 777201 h 2911576"/>
                <a:gd name="connsiteX9" fmla="*/ 2535311 w 2932774"/>
                <a:gd name="connsiteY9" fmla="*/ 1114855 h 2911576"/>
                <a:gd name="connsiteX10" fmla="*/ 2536967 w 2932774"/>
                <a:gd name="connsiteY10" fmla="*/ 1121826 h 2911576"/>
                <a:gd name="connsiteX11" fmla="*/ 2897593 w 2932774"/>
                <a:gd name="connsiteY11" fmla="*/ 1132603 h 2911576"/>
                <a:gd name="connsiteX12" fmla="*/ 2932774 w 2932774"/>
                <a:gd name="connsiteY12" fmla="*/ 1331966 h 2911576"/>
                <a:gd name="connsiteX13" fmla="*/ 2590256 w 2932774"/>
                <a:gd name="connsiteY13" fmla="*/ 1468461 h 2911576"/>
                <a:gd name="connsiteX14" fmla="*/ 2591629 w 2932774"/>
                <a:gd name="connsiteY14" fmla="*/ 1489431 h 2911576"/>
                <a:gd name="connsiteX15" fmla="*/ 2520747 w 2932774"/>
                <a:gd name="connsiteY15" fmla="*/ 1866501 h 2911576"/>
                <a:gd name="connsiteX16" fmla="*/ 2514437 w 2932774"/>
                <a:gd name="connsiteY16" fmla="*/ 1879930 h 2911576"/>
                <a:gd name="connsiteX17" fmla="*/ 2803260 w 2932774"/>
                <a:gd name="connsiteY17" fmla="*/ 2137440 h 2911576"/>
                <a:gd name="connsiteX18" fmla="*/ 2702039 w 2932774"/>
                <a:gd name="connsiteY18" fmla="*/ 2312761 h 2911576"/>
                <a:gd name="connsiteX19" fmla="*/ 2334283 w 2932774"/>
                <a:gd name="connsiteY19" fmla="*/ 2191277 h 2911576"/>
                <a:gd name="connsiteX20" fmla="*/ 2319995 w 2932774"/>
                <a:gd name="connsiteY20" fmla="*/ 2211637 h 2911576"/>
                <a:gd name="connsiteX21" fmla="*/ 2062648 w 2932774"/>
                <a:gd name="connsiteY21" fmla="*/ 2439877 h 2911576"/>
                <a:gd name="connsiteX22" fmla="*/ 2003075 w 2932774"/>
                <a:gd name="connsiteY22" fmla="*/ 2474637 h 2911576"/>
                <a:gd name="connsiteX23" fmla="*/ 2056587 w 2932774"/>
                <a:gd name="connsiteY23" fmla="*/ 2842337 h 2911576"/>
                <a:gd name="connsiteX24" fmla="*/ 1866354 w 2932774"/>
                <a:gd name="connsiteY24" fmla="*/ 2911576 h 2911576"/>
                <a:gd name="connsiteX25" fmla="*/ 1671448 w 2932774"/>
                <a:gd name="connsiteY25" fmla="*/ 2596242 h 2911576"/>
                <a:gd name="connsiteX26" fmla="*/ 1548242 w 2932774"/>
                <a:gd name="connsiteY26" fmla="*/ 2620265 h 2911576"/>
                <a:gd name="connsiteX27" fmla="*/ 1331260 w 2932774"/>
                <a:gd name="connsiteY27" fmla="*/ 2620591 h 2911576"/>
                <a:gd name="connsiteX28" fmla="*/ 1231810 w 2932774"/>
                <a:gd name="connsiteY28" fmla="*/ 2601211 h 2911576"/>
                <a:gd name="connsiteX29" fmla="*/ 1049067 w 2932774"/>
                <a:gd name="connsiteY29" fmla="*/ 2896869 h 2911576"/>
                <a:gd name="connsiteX30" fmla="*/ 858832 w 2932774"/>
                <a:gd name="connsiteY30" fmla="*/ 2827631 h 2911576"/>
                <a:gd name="connsiteX31" fmla="*/ 907780 w 2932774"/>
                <a:gd name="connsiteY31" fmla="*/ 2491308 h 2911576"/>
                <a:gd name="connsiteX32" fmla="*/ 816874 w 2932774"/>
                <a:gd name="connsiteY32" fmla="*/ 2436359 h 2911576"/>
                <a:gd name="connsiteX33" fmla="*/ 725221 w 2932774"/>
                <a:gd name="connsiteY33" fmla="*/ 2367165 h 2911576"/>
                <a:gd name="connsiteX34" fmla="*/ 641163 w 2932774"/>
                <a:gd name="connsiteY34" fmla="*/ 2288921 h 2911576"/>
                <a:gd name="connsiteX35" fmla="*/ 574277 w 2932774"/>
                <a:gd name="connsiteY35" fmla="*/ 2212385 h 2911576"/>
                <a:gd name="connsiteX36" fmla="*/ 268562 w 2932774"/>
                <a:gd name="connsiteY36" fmla="*/ 2313374 h 2911576"/>
                <a:gd name="connsiteX37" fmla="*/ 167340 w 2932774"/>
                <a:gd name="connsiteY37" fmla="*/ 2138053 h 2911576"/>
                <a:gd name="connsiteX38" fmla="*/ 411251 w 2932774"/>
                <a:gd name="connsiteY38" fmla="*/ 1920587 h 2911576"/>
                <a:gd name="connsiteX39" fmla="*/ 370408 w 2932774"/>
                <a:gd name="connsiteY39" fmla="*/ 1814340 h 2911576"/>
                <a:gd name="connsiteX40" fmla="*/ 330144 w 2932774"/>
                <a:gd name="connsiteY40" fmla="*/ 1546283 h 2911576"/>
                <a:gd name="connsiteX41" fmla="*/ 333010 w 2932774"/>
                <a:gd name="connsiteY41" fmla="*/ 1450313 h 2911576"/>
                <a:gd name="connsiteX42" fmla="*/ 0 w 2932774"/>
                <a:gd name="connsiteY42" fmla="*/ 1317659 h 2911576"/>
                <a:gd name="connsiteX43" fmla="*/ 35154 w 2932774"/>
                <a:gd name="connsiteY43" fmla="*/ 1118292 h 2911576"/>
                <a:gd name="connsiteX44" fmla="*/ 405289 w 2932774"/>
                <a:gd name="connsiteY44" fmla="*/ 1107180 h 2911576"/>
                <a:gd name="connsiteX45" fmla="*/ 444695 w 2932774"/>
                <a:gd name="connsiteY45" fmla="*/ 1011372 h 2911576"/>
                <a:gd name="connsiteX46" fmla="*/ 601458 w 2932774"/>
                <a:gd name="connsiteY46" fmla="*/ 769611 h 2911576"/>
                <a:gd name="connsiteX47" fmla="*/ 622589 w 2932774"/>
                <a:gd name="connsiteY47" fmla="*/ 747913 h 2911576"/>
                <a:gd name="connsiteX48" fmla="*/ 446039 w 2932774"/>
                <a:gd name="connsiteY48" fmla="*/ 419756 h 2911576"/>
                <a:gd name="connsiteX49" fmla="*/ 601120 w 2932774"/>
                <a:gd name="connsiteY49" fmla="*/ 289627 h 2911576"/>
                <a:gd name="connsiteX50" fmla="*/ 894887 w 2932774"/>
                <a:gd name="connsiteY50" fmla="*/ 521468 h 2911576"/>
                <a:gd name="connsiteX51" fmla="*/ 1005061 w 2932774"/>
                <a:gd name="connsiteY51" fmla="*/ 460695 h 2911576"/>
                <a:gd name="connsiteX52" fmla="*/ 1159434 w 2932774"/>
                <a:gd name="connsiteY52" fmla="*/ 402668 h 2911576"/>
                <a:gd name="connsiteX53" fmla="*/ 1288857 w 2932774"/>
                <a:gd name="connsiteY53" fmla="*/ 377431 h 2911576"/>
                <a:gd name="connsiteX54" fmla="*/ 1367154 w 2932774"/>
                <a:gd name="connsiteY54" fmla="*/ 0 h 2911576"/>
                <a:gd name="connsiteX55" fmla="*/ 1569597 w 2932774"/>
                <a:gd name="connsiteY55" fmla="*/ 0 h 2911576"/>
                <a:gd name="connsiteX56" fmla="*/ 1646698 w 2932774"/>
                <a:gd name="connsiteY56" fmla="*/ 371669 h 2911576"/>
                <a:gd name="connsiteX57" fmla="*/ 1803965 w 2932774"/>
                <a:gd name="connsiteY57" fmla="*/ 402316 h 2911576"/>
                <a:gd name="connsiteX58" fmla="*/ 2008116 w 2932774"/>
                <a:gd name="connsiteY58" fmla="*/ 486582 h 2911576"/>
                <a:gd name="connsiteX59" fmla="*/ 2055596 w 2932774"/>
                <a:gd name="connsiteY59" fmla="*/ 518765 h 2911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2774" h="2911576">
                  <a:moveTo>
                    <a:pt x="2094610" y="749566"/>
                  </a:moveTo>
                  <a:cubicBezTo>
                    <a:pt x="1683337" y="404466"/>
                    <a:pt x="1070173" y="458111"/>
                    <a:pt x="725074" y="869385"/>
                  </a:cubicBezTo>
                  <a:cubicBezTo>
                    <a:pt x="379974" y="1280659"/>
                    <a:pt x="433619" y="1893822"/>
                    <a:pt x="844892" y="2238922"/>
                  </a:cubicBezTo>
                  <a:cubicBezTo>
                    <a:pt x="1256166" y="2584021"/>
                    <a:pt x="1869330" y="2530377"/>
                    <a:pt x="2214429" y="2119103"/>
                  </a:cubicBezTo>
                  <a:cubicBezTo>
                    <a:pt x="2559529" y="1707829"/>
                    <a:pt x="2505884" y="1094665"/>
                    <a:pt x="2094610" y="749566"/>
                  </a:cubicBezTo>
                  <a:close/>
                  <a:moveTo>
                    <a:pt x="2334142" y="298936"/>
                  </a:moveTo>
                  <a:lnTo>
                    <a:pt x="2489223" y="429064"/>
                  </a:lnTo>
                  <a:lnTo>
                    <a:pt x="2320667" y="742363"/>
                  </a:lnTo>
                  <a:lnTo>
                    <a:pt x="2354461" y="777201"/>
                  </a:lnTo>
                  <a:cubicBezTo>
                    <a:pt x="2435203" y="879773"/>
                    <a:pt x="2495636" y="994236"/>
                    <a:pt x="2535311" y="1114855"/>
                  </a:cubicBezTo>
                  <a:lnTo>
                    <a:pt x="2536967" y="1121826"/>
                  </a:lnTo>
                  <a:lnTo>
                    <a:pt x="2897593" y="1132603"/>
                  </a:lnTo>
                  <a:lnTo>
                    <a:pt x="2932774" y="1331966"/>
                  </a:lnTo>
                  <a:lnTo>
                    <a:pt x="2590256" y="1468461"/>
                  </a:lnTo>
                  <a:lnTo>
                    <a:pt x="2591629" y="1489431"/>
                  </a:lnTo>
                  <a:cubicBezTo>
                    <a:pt x="2589349" y="1616619"/>
                    <a:pt x="2565870" y="1744223"/>
                    <a:pt x="2520747" y="1866501"/>
                  </a:cubicBezTo>
                  <a:lnTo>
                    <a:pt x="2514437" y="1879930"/>
                  </a:lnTo>
                  <a:lnTo>
                    <a:pt x="2803260" y="2137440"/>
                  </a:lnTo>
                  <a:lnTo>
                    <a:pt x="2702039" y="2312761"/>
                  </a:lnTo>
                  <a:lnTo>
                    <a:pt x="2334283" y="2191277"/>
                  </a:lnTo>
                  <a:lnTo>
                    <a:pt x="2319995" y="2211637"/>
                  </a:lnTo>
                  <a:cubicBezTo>
                    <a:pt x="2243832" y="2302406"/>
                    <a:pt x="2156847" y="2378603"/>
                    <a:pt x="2062648" y="2439877"/>
                  </a:cubicBezTo>
                  <a:lnTo>
                    <a:pt x="2003075" y="2474637"/>
                  </a:lnTo>
                  <a:lnTo>
                    <a:pt x="2056587" y="2842337"/>
                  </a:lnTo>
                  <a:lnTo>
                    <a:pt x="1866354" y="2911576"/>
                  </a:lnTo>
                  <a:lnTo>
                    <a:pt x="1671448" y="2596242"/>
                  </a:lnTo>
                  <a:lnTo>
                    <a:pt x="1548242" y="2620265"/>
                  </a:lnTo>
                  <a:cubicBezTo>
                    <a:pt x="1476091" y="2627302"/>
                    <a:pt x="1403408" y="2627445"/>
                    <a:pt x="1331260" y="2620591"/>
                  </a:cubicBezTo>
                  <a:lnTo>
                    <a:pt x="1231810" y="2601211"/>
                  </a:lnTo>
                  <a:lnTo>
                    <a:pt x="1049067" y="2896869"/>
                  </a:lnTo>
                  <a:lnTo>
                    <a:pt x="858832" y="2827631"/>
                  </a:lnTo>
                  <a:lnTo>
                    <a:pt x="907780" y="2491308"/>
                  </a:lnTo>
                  <a:lnTo>
                    <a:pt x="816874" y="2436359"/>
                  </a:lnTo>
                  <a:cubicBezTo>
                    <a:pt x="785477" y="2415113"/>
                    <a:pt x="754881" y="2392053"/>
                    <a:pt x="725221" y="2367165"/>
                  </a:cubicBezTo>
                  <a:cubicBezTo>
                    <a:pt x="695562" y="2342277"/>
                    <a:pt x="667538" y="2316150"/>
                    <a:pt x="641163" y="2288921"/>
                  </a:cubicBezTo>
                  <a:lnTo>
                    <a:pt x="574277" y="2212385"/>
                  </a:lnTo>
                  <a:lnTo>
                    <a:pt x="268562" y="2313374"/>
                  </a:lnTo>
                  <a:lnTo>
                    <a:pt x="167340" y="2138053"/>
                  </a:lnTo>
                  <a:lnTo>
                    <a:pt x="411251" y="1920587"/>
                  </a:lnTo>
                  <a:lnTo>
                    <a:pt x="370408" y="1814340"/>
                  </a:lnTo>
                  <a:cubicBezTo>
                    <a:pt x="346310" y="1727013"/>
                    <a:pt x="332834" y="1636964"/>
                    <a:pt x="330144" y="1546283"/>
                  </a:cubicBezTo>
                  <a:lnTo>
                    <a:pt x="333010" y="1450313"/>
                  </a:lnTo>
                  <a:lnTo>
                    <a:pt x="0" y="1317659"/>
                  </a:lnTo>
                  <a:lnTo>
                    <a:pt x="35154" y="1118292"/>
                  </a:lnTo>
                  <a:lnTo>
                    <a:pt x="405289" y="1107180"/>
                  </a:lnTo>
                  <a:lnTo>
                    <a:pt x="444695" y="1011372"/>
                  </a:lnTo>
                  <a:cubicBezTo>
                    <a:pt x="485787" y="926536"/>
                    <a:pt x="537987" y="845252"/>
                    <a:pt x="601458" y="769611"/>
                  </a:cubicBezTo>
                  <a:lnTo>
                    <a:pt x="622589" y="747913"/>
                  </a:lnTo>
                  <a:lnTo>
                    <a:pt x="446039" y="419756"/>
                  </a:lnTo>
                  <a:lnTo>
                    <a:pt x="601120" y="289627"/>
                  </a:lnTo>
                  <a:lnTo>
                    <a:pt x="894887" y="521468"/>
                  </a:lnTo>
                  <a:lnTo>
                    <a:pt x="1005061" y="460695"/>
                  </a:lnTo>
                  <a:cubicBezTo>
                    <a:pt x="1055317" y="437563"/>
                    <a:pt x="1106924" y="418206"/>
                    <a:pt x="1159434" y="402668"/>
                  </a:cubicBezTo>
                  <a:lnTo>
                    <a:pt x="1288857" y="377431"/>
                  </a:lnTo>
                  <a:lnTo>
                    <a:pt x="1367154" y="0"/>
                  </a:lnTo>
                  <a:lnTo>
                    <a:pt x="1569597" y="0"/>
                  </a:lnTo>
                  <a:lnTo>
                    <a:pt x="1646698" y="371669"/>
                  </a:lnTo>
                  <a:lnTo>
                    <a:pt x="1803965" y="402316"/>
                  </a:lnTo>
                  <a:cubicBezTo>
                    <a:pt x="1873976" y="423270"/>
                    <a:pt x="1942381" y="451323"/>
                    <a:pt x="2008116" y="486582"/>
                  </a:cubicBezTo>
                  <a:lnTo>
                    <a:pt x="2055596" y="51876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000" b="0" i="0" u="none" strike="noStrike" kern="1200" cap="none" spc="0" normalizeH="0" baseline="0" noProof="0">
                <a:ln>
                  <a:noFill/>
                </a:ln>
                <a:solidFill>
                  <a:srgbClr val="FFC000"/>
                </a:solidFill>
                <a:effectLst/>
                <a:uLnTx/>
                <a:uFillTx/>
                <a:latin typeface="Times New Roman" panose="02020603050405020304" pitchFamily="18" charset="0"/>
                <a:ea typeface="华文新魏" pitchFamily="2" charset="-122"/>
                <a:cs typeface="Times New Roman" panose="02020603050405020304" pitchFamily="18" charset="0"/>
              </a:endParaRPr>
            </a:p>
          </p:txBody>
        </p:sp>
        <p:sp>
          <p:nvSpPr>
            <p:cNvPr id="26642" name="文本框 18"/>
            <p:cNvSpPr txBox="1"/>
            <p:nvPr/>
          </p:nvSpPr>
          <p:spPr>
            <a:xfrm>
              <a:off x="4396318" y="4686182"/>
              <a:ext cx="1285294" cy="1076809"/>
            </a:xfrm>
            <a:prstGeom prst="rect">
              <a:avLst/>
            </a:prstGeom>
            <a:noFill/>
            <a:ln w="9525">
              <a:noFill/>
            </a:ln>
          </p:spPr>
          <p:txBody>
            <a:bodyPr>
              <a:spAutoFit/>
            </a:bodyPr>
            <a:lstStyle/>
            <a:p>
              <a:pPr lvl="0" algn="ctr" eaLnBrk="1" hangingPunct="1"/>
              <a:r>
                <a:rPr lang="en-US" altLang="zh-CN" sz="2000" b="1" dirty="0">
                  <a:latin typeface="Times New Roman" panose="02020603050405020304" pitchFamily="18" charset="0"/>
                  <a:ea typeface="华文新魏" pitchFamily="2" charset="-122"/>
                </a:rPr>
                <a:t>7</a:t>
              </a:r>
              <a:endParaRPr lang="zh-CN" altLang="en-US" sz="2000" b="1" dirty="0">
                <a:latin typeface="Times New Roman" panose="02020603050405020304" pitchFamily="18" charset="0"/>
                <a:ea typeface="华文新魏"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5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nodeType="withEffect">
                                  <p:stCondLst>
                                    <p:cond delay="75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75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nodeType="withEffect">
                                  <p:stCondLst>
                                    <p:cond delay="75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8" presetClass="emph" presetSubtype="0" fill="hold" nodeType="withEffect">
                                  <p:stCondLst>
                                    <p:cond delay="750"/>
                                  </p:stCondLst>
                                  <p:childTnLst>
                                    <p:animRot by="43200000">
                                      <p:cBhvr>
                                        <p:cTn id="26" dur="500" fill="hold"/>
                                        <p:tgtEl>
                                          <p:spTgt spid="21"/>
                                        </p:tgtEl>
                                        <p:attrNameLst>
                                          <p:attrName>r</p:attrName>
                                        </p:attrNameLst>
                                      </p:cBhvr>
                                    </p:animRot>
                                  </p:childTnLst>
                                </p:cTn>
                              </p:par>
                              <p:par>
                                <p:cTn id="27" presetID="8" presetClass="emph" presetSubtype="0" fill="hold" nodeType="withEffect">
                                  <p:stCondLst>
                                    <p:cond delay="750"/>
                                  </p:stCondLst>
                                  <p:childTnLst>
                                    <p:animRot by="43200000">
                                      <p:cBhvr>
                                        <p:cTn id="28" dur="500" fill="hold"/>
                                        <p:tgtEl>
                                          <p:spTgt spid="27"/>
                                        </p:tgtEl>
                                        <p:attrNameLst>
                                          <p:attrName>r</p:attrName>
                                        </p:attrNameLst>
                                      </p:cBhvr>
                                    </p:animRot>
                                  </p:childTnLst>
                                </p:cTn>
                              </p:par>
                              <p:par>
                                <p:cTn id="29" presetID="8" presetClass="emph" presetSubtype="0" fill="hold" nodeType="withEffect">
                                  <p:stCondLst>
                                    <p:cond delay="750"/>
                                  </p:stCondLst>
                                  <p:childTnLst>
                                    <p:animRot by="43200000">
                                      <p:cBhvr>
                                        <p:cTn id="30" dur="500" fill="hold"/>
                                        <p:tgtEl>
                                          <p:spTgt spid="24"/>
                                        </p:tgtEl>
                                        <p:attrNameLst>
                                          <p:attrName>r</p:attrName>
                                        </p:attrNameLst>
                                      </p:cBhvr>
                                    </p:animRot>
                                  </p:childTnLst>
                                </p:cTn>
                              </p:par>
                              <p:par>
                                <p:cTn id="31" presetID="8" presetClass="emph" presetSubtype="0" fill="hold" nodeType="withEffect">
                                  <p:stCondLst>
                                    <p:cond delay="750"/>
                                  </p:stCondLst>
                                  <p:childTnLst>
                                    <p:animRot by="43200000">
                                      <p:cBhvr>
                                        <p:cTn id="32" dur="500" fill="hold"/>
                                        <p:tgtEl>
                                          <p:spTgt spid="18"/>
                                        </p:tgtEl>
                                        <p:attrNameLst>
                                          <p:attrName>r</p:attrName>
                                        </p:attrNameLst>
                                      </p:cBhvr>
                                    </p:animRot>
                                  </p:childTnLst>
                                </p:cTn>
                              </p:par>
                              <p:par>
                                <p:cTn id="33" presetID="53" presetClass="entr" presetSubtype="16" fill="hold" nodeType="withEffect">
                                  <p:stCondLst>
                                    <p:cond delay="75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animEffect transition="in" filter="fade">
                                      <p:cBhvr>
                                        <p:cTn id="37" dur="500"/>
                                        <p:tgtEl>
                                          <p:spTgt spid="30"/>
                                        </p:tgtEl>
                                      </p:cBhvr>
                                    </p:animEffect>
                                  </p:childTnLst>
                                </p:cTn>
                              </p:par>
                              <p:par>
                                <p:cTn id="38" presetID="8" presetClass="emph" presetSubtype="0" fill="hold" nodeType="withEffect">
                                  <p:stCondLst>
                                    <p:cond delay="750"/>
                                  </p:stCondLst>
                                  <p:childTnLst>
                                    <p:animRot by="43200000">
                                      <p:cBhvr>
                                        <p:cTn id="39" dur="500" fill="hold"/>
                                        <p:tgtEl>
                                          <p:spTgt spid="30"/>
                                        </p:tgtEl>
                                        <p:attrNameLst>
                                          <p:attrName>r</p:attrName>
                                        </p:attrNameLst>
                                      </p:cBhvr>
                                    </p:animRot>
                                  </p:childTnLst>
                                </p:cTn>
                              </p:par>
                              <p:par>
                                <p:cTn id="40" presetID="53" presetClass="entr" presetSubtype="16" fill="hold" nodeType="withEffect">
                                  <p:stCondLst>
                                    <p:cond delay="75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8" presetClass="emph" presetSubtype="0" fill="hold" nodeType="withEffect">
                                  <p:stCondLst>
                                    <p:cond delay="750"/>
                                  </p:stCondLst>
                                  <p:childTnLst>
                                    <p:animRot by="43200000">
                                      <p:cBhvr>
                                        <p:cTn id="46" dur="500" fill="hold"/>
                                        <p:tgtEl>
                                          <p:spTgt spid="33"/>
                                        </p:tgtEl>
                                        <p:attrNameLst>
                                          <p:attrName>r</p:attrName>
                                        </p:attrNameLst>
                                      </p:cBhvr>
                                    </p:animRot>
                                  </p:childTnLst>
                                </p:cTn>
                              </p:par>
                              <p:par>
                                <p:cTn id="47" presetID="53" presetClass="entr" presetSubtype="16" fill="hold" nodeType="withEffect">
                                  <p:stCondLst>
                                    <p:cond delay="75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fltVal val="0"/>
                                          </p:val>
                                        </p:tav>
                                        <p:tav tm="100000">
                                          <p:val>
                                            <p:strVal val="#ppt_h"/>
                                          </p:val>
                                        </p:tav>
                                      </p:tavLst>
                                    </p:anim>
                                    <p:animEffect transition="in" filter="fade">
                                      <p:cBhvr>
                                        <p:cTn id="51" dur="500"/>
                                        <p:tgtEl>
                                          <p:spTgt spid="36"/>
                                        </p:tgtEl>
                                      </p:cBhvr>
                                    </p:animEffect>
                                  </p:childTnLst>
                                </p:cTn>
                              </p:par>
                              <p:par>
                                <p:cTn id="52" presetID="8" presetClass="emph" presetSubtype="0" fill="hold" nodeType="withEffect">
                                  <p:stCondLst>
                                    <p:cond delay="750"/>
                                  </p:stCondLst>
                                  <p:childTnLst>
                                    <p:animRot by="43200000">
                                      <p:cBhvr>
                                        <p:cTn id="53" dur="500" fill="hold"/>
                                        <p:tgtEl>
                                          <p:spTgt spid="3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组合 1"/>
          <p:cNvGrpSpPr/>
          <p:nvPr/>
        </p:nvGrpSpPr>
        <p:grpSpPr>
          <a:xfrm>
            <a:off x="608013" y="1558925"/>
            <a:ext cx="7927975" cy="2308225"/>
            <a:chOff x="500063" y="1712913"/>
            <a:chExt cx="7929562" cy="2308225"/>
          </a:xfrm>
        </p:grpSpPr>
        <p:sp>
          <p:nvSpPr>
            <p:cNvPr id="27656" name="Rectangle 9"/>
            <p:cNvSpPr/>
            <p:nvPr/>
          </p:nvSpPr>
          <p:spPr>
            <a:xfrm>
              <a:off x="500063" y="1819275"/>
              <a:ext cx="1114425" cy="1200150"/>
            </a:xfrm>
            <a:prstGeom prst="rect">
              <a:avLst/>
            </a:prstGeom>
            <a:noFill/>
            <a:ln w="9525">
              <a:noFill/>
            </a:ln>
          </p:spPr>
          <p:txBody>
            <a:bodyPr>
              <a:spAutoFit/>
            </a:bodyPr>
            <a:lstStyle/>
            <a:p>
              <a:pPr lvl="0" algn="ctr" eaLnBrk="0" hangingPunct="0">
                <a:buNone/>
              </a:pPr>
              <a:r>
                <a:rPr lang="zh-CN" altLang="en-US" sz="3600" b="1" dirty="0">
                  <a:solidFill>
                    <a:srgbClr val="FFC000"/>
                  </a:solidFill>
                  <a:latin typeface="Times New Roman" panose="02020603050405020304" pitchFamily="18" charset="0"/>
                  <a:ea typeface="华文新魏" pitchFamily="2" charset="-122"/>
                  <a:sym typeface="Arial" panose="020B0604020202020204" pitchFamily="34" charset="0"/>
                </a:rPr>
                <a:t>学生申请</a:t>
              </a:r>
            </a:p>
          </p:txBody>
        </p:sp>
        <p:sp>
          <p:nvSpPr>
            <p:cNvPr id="27657" name="Rectangle 16"/>
            <p:cNvSpPr/>
            <p:nvPr/>
          </p:nvSpPr>
          <p:spPr>
            <a:xfrm>
              <a:off x="2143125" y="1819275"/>
              <a:ext cx="1114425" cy="1200150"/>
            </a:xfrm>
            <a:prstGeom prst="rect">
              <a:avLst/>
            </a:prstGeom>
            <a:noFill/>
            <a:ln w="9525">
              <a:noFill/>
            </a:ln>
          </p:spPr>
          <p:txBody>
            <a:bodyPr>
              <a:spAutoFit/>
            </a:bodyPr>
            <a:lstStyle/>
            <a:p>
              <a:pPr lvl="0" algn="ctr" eaLnBrk="0" hangingPunct="0">
                <a:buNone/>
              </a:pPr>
              <a:r>
                <a:rPr lang="zh-CN" altLang="en-US" sz="3600" b="1" dirty="0">
                  <a:solidFill>
                    <a:srgbClr val="0E0438"/>
                  </a:solidFill>
                  <a:latin typeface="Times New Roman" panose="02020603050405020304" pitchFamily="18" charset="0"/>
                  <a:ea typeface="华文新魏" pitchFamily="2" charset="-122"/>
                  <a:sym typeface="Arial" panose="020B0604020202020204" pitchFamily="34" charset="0"/>
                </a:rPr>
                <a:t>小班评议</a:t>
              </a:r>
              <a:endParaRPr lang="en-US" altLang="x-none" sz="3600" b="1" dirty="0">
                <a:solidFill>
                  <a:srgbClr val="0E0438"/>
                </a:solidFill>
                <a:latin typeface="Times New Roman" panose="02020603050405020304" pitchFamily="18" charset="0"/>
                <a:ea typeface="华文新魏" pitchFamily="2" charset="-122"/>
                <a:sym typeface="Arial" panose="020B0604020202020204" pitchFamily="34" charset="0"/>
              </a:endParaRPr>
            </a:p>
          </p:txBody>
        </p:sp>
        <p:sp>
          <p:nvSpPr>
            <p:cNvPr id="27658" name="Rectangle 17"/>
            <p:cNvSpPr/>
            <p:nvPr/>
          </p:nvSpPr>
          <p:spPr>
            <a:xfrm>
              <a:off x="3571875" y="1712913"/>
              <a:ext cx="1474788" cy="2308225"/>
            </a:xfrm>
            <a:prstGeom prst="rect">
              <a:avLst/>
            </a:prstGeom>
            <a:noFill/>
            <a:ln w="9525">
              <a:noFill/>
            </a:ln>
          </p:spPr>
          <p:txBody>
            <a:bodyPr>
              <a:spAutoFit/>
            </a:bodyPr>
            <a:lstStyle/>
            <a:p>
              <a:pPr lvl="0" algn="ctr" eaLnBrk="0" hangingPunct="0">
                <a:buNone/>
              </a:pPr>
              <a:r>
                <a:rPr lang="zh-CN" altLang="en-US" sz="3600" b="1" dirty="0">
                  <a:solidFill>
                    <a:srgbClr val="0B2F12"/>
                  </a:solidFill>
                  <a:latin typeface="Times New Roman" panose="02020603050405020304" pitchFamily="18" charset="0"/>
                  <a:ea typeface="华文新魏" pitchFamily="2" charset="-122"/>
                  <a:sym typeface="隶书" pitchFamily="49" charset="-122"/>
                </a:rPr>
                <a:t>学院督查</a:t>
              </a:r>
              <a:endParaRPr lang="en-US" altLang="x-none" sz="3600" b="1" dirty="0">
                <a:solidFill>
                  <a:srgbClr val="0B2F12"/>
                </a:solidFill>
                <a:latin typeface="Times New Roman" panose="02020603050405020304" pitchFamily="18" charset="0"/>
                <a:ea typeface="华文新魏" pitchFamily="2" charset="-122"/>
                <a:sym typeface="隶书" pitchFamily="49" charset="-122"/>
              </a:endParaRPr>
            </a:p>
            <a:p>
              <a:pPr lvl="0" algn="ctr" eaLnBrk="0" hangingPunct="0">
                <a:buNone/>
              </a:pPr>
              <a:r>
                <a:rPr lang="zh-CN" altLang="en-US" sz="3600" b="1" dirty="0">
                  <a:solidFill>
                    <a:srgbClr val="0B2F12"/>
                  </a:solidFill>
                  <a:latin typeface="Times New Roman" panose="02020603050405020304" pitchFamily="18" charset="0"/>
                  <a:ea typeface="华文新魏" pitchFamily="2" charset="-122"/>
                  <a:sym typeface="隶书" pitchFamily="49" charset="-122"/>
                </a:rPr>
                <a:t>审核公示</a:t>
              </a:r>
              <a:endParaRPr lang="en-US" altLang="x-none" sz="3600" b="1" dirty="0">
                <a:solidFill>
                  <a:srgbClr val="0B2F12"/>
                </a:solidFill>
                <a:latin typeface="Times New Roman" panose="02020603050405020304" pitchFamily="18" charset="0"/>
                <a:ea typeface="华文新魏" pitchFamily="2" charset="-122"/>
                <a:sym typeface="Arial" panose="020B0604020202020204" pitchFamily="34" charset="0"/>
              </a:endParaRPr>
            </a:p>
          </p:txBody>
        </p:sp>
        <p:sp>
          <p:nvSpPr>
            <p:cNvPr id="27659" name="右箭头 7"/>
            <p:cNvSpPr/>
            <p:nvPr/>
          </p:nvSpPr>
          <p:spPr>
            <a:xfrm>
              <a:off x="1691800" y="2303463"/>
              <a:ext cx="428625" cy="161925"/>
            </a:xfrm>
            <a:prstGeom prst="rightArrow">
              <a:avLst>
                <a:gd name="adj1" fmla="val 50000"/>
                <a:gd name="adj2" fmla="val 49705"/>
              </a:avLst>
            </a:prstGeom>
            <a:solidFill>
              <a:schemeClr val="accent1"/>
            </a:solidFill>
            <a:ln w="25400" cap="flat" cmpd="sng">
              <a:solidFill>
                <a:srgbClr val="5D9426"/>
              </a:solidFill>
              <a:prstDash val="solid"/>
              <a:miter/>
              <a:headEnd type="none" w="med" len="med"/>
              <a:tailEnd type="none" w="med" len="med"/>
            </a:ln>
          </p:spPr>
          <p:txBody>
            <a:bodyPr anchor="ctr"/>
            <a:lstStyle/>
            <a:p>
              <a:pPr lvl="0" algn="ctr" eaLnBrk="0" hangingPunct="0">
                <a:buNone/>
              </a:pPr>
              <a:endParaRPr lang="zh-CN" altLang="en-US" sz="3600" dirty="0">
                <a:solidFill>
                  <a:srgbClr val="DDE89A"/>
                </a:solidFill>
                <a:latin typeface="Times New Roman" panose="02020603050405020304" pitchFamily="18" charset="0"/>
                <a:ea typeface="华文新魏" pitchFamily="2" charset="-122"/>
                <a:sym typeface="隶书" pitchFamily="49" charset="-122"/>
              </a:endParaRPr>
            </a:p>
          </p:txBody>
        </p:sp>
        <p:sp>
          <p:nvSpPr>
            <p:cNvPr id="27660" name="右箭头 8"/>
            <p:cNvSpPr/>
            <p:nvPr/>
          </p:nvSpPr>
          <p:spPr>
            <a:xfrm>
              <a:off x="3351320" y="2303463"/>
              <a:ext cx="428625" cy="161925"/>
            </a:xfrm>
            <a:prstGeom prst="rightArrow">
              <a:avLst>
                <a:gd name="adj1" fmla="val 50000"/>
                <a:gd name="adj2" fmla="val 49705"/>
              </a:avLst>
            </a:prstGeom>
            <a:solidFill>
              <a:schemeClr val="accent1"/>
            </a:solidFill>
            <a:ln w="25400" cap="flat" cmpd="sng">
              <a:solidFill>
                <a:srgbClr val="5D9426"/>
              </a:solidFill>
              <a:prstDash val="solid"/>
              <a:miter/>
              <a:headEnd type="none" w="med" len="med"/>
              <a:tailEnd type="none" w="med" len="med"/>
            </a:ln>
          </p:spPr>
          <p:txBody>
            <a:bodyPr anchor="ctr"/>
            <a:lstStyle/>
            <a:p>
              <a:pPr lvl="0" algn="ctr" eaLnBrk="0" hangingPunct="0">
                <a:buNone/>
              </a:pPr>
              <a:endParaRPr lang="zh-CN" altLang="en-US" sz="3600" dirty="0">
                <a:solidFill>
                  <a:srgbClr val="DDE89A"/>
                </a:solidFill>
                <a:latin typeface="Times New Roman" panose="02020603050405020304" pitchFamily="18" charset="0"/>
                <a:ea typeface="华文新魏" pitchFamily="2" charset="-122"/>
                <a:sym typeface="隶书" pitchFamily="49" charset="-122"/>
              </a:endParaRPr>
            </a:p>
          </p:txBody>
        </p:sp>
        <p:sp>
          <p:nvSpPr>
            <p:cNvPr id="27661" name="右箭头 9"/>
            <p:cNvSpPr/>
            <p:nvPr/>
          </p:nvSpPr>
          <p:spPr>
            <a:xfrm>
              <a:off x="4932025" y="2303463"/>
              <a:ext cx="428625" cy="161925"/>
            </a:xfrm>
            <a:prstGeom prst="rightArrow">
              <a:avLst>
                <a:gd name="adj1" fmla="val 50000"/>
                <a:gd name="adj2" fmla="val 49705"/>
              </a:avLst>
            </a:prstGeom>
            <a:solidFill>
              <a:schemeClr val="accent1"/>
            </a:solidFill>
            <a:ln w="25400" cap="flat" cmpd="sng">
              <a:solidFill>
                <a:srgbClr val="5D9426"/>
              </a:solidFill>
              <a:prstDash val="solid"/>
              <a:miter/>
              <a:headEnd type="none" w="med" len="med"/>
              <a:tailEnd type="none" w="med" len="med"/>
            </a:ln>
          </p:spPr>
          <p:txBody>
            <a:bodyPr anchor="ctr"/>
            <a:lstStyle/>
            <a:p>
              <a:pPr lvl="0" algn="ctr" eaLnBrk="0" hangingPunct="0">
                <a:buNone/>
              </a:pPr>
              <a:endParaRPr lang="zh-CN" altLang="en-US" sz="3600" dirty="0">
                <a:solidFill>
                  <a:srgbClr val="DDE89A"/>
                </a:solidFill>
                <a:latin typeface="Times New Roman" panose="02020603050405020304" pitchFamily="18" charset="0"/>
                <a:ea typeface="华文新魏" pitchFamily="2" charset="-122"/>
                <a:sym typeface="隶书" pitchFamily="49" charset="-122"/>
              </a:endParaRPr>
            </a:p>
          </p:txBody>
        </p:sp>
        <p:sp>
          <p:nvSpPr>
            <p:cNvPr id="27662" name="右箭头 10"/>
            <p:cNvSpPr/>
            <p:nvPr/>
          </p:nvSpPr>
          <p:spPr>
            <a:xfrm>
              <a:off x="6591545" y="2303463"/>
              <a:ext cx="428625" cy="161925"/>
            </a:xfrm>
            <a:prstGeom prst="rightArrow">
              <a:avLst>
                <a:gd name="adj1" fmla="val 50000"/>
                <a:gd name="adj2" fmla="val 49705"/>
              </a:avLst>
            </a:prstGeom>
            <a:solidFill>
              <a:schemeClr val="accent1"/>
            </a:solidFill>
            <a:ln w="25400" cap="flat" cmpd="sng">
              <a:solidFill>
                <a:srgbClr val="5D9426"/>
              </a:solidFill>
              <a:prstDash val="solid"/>
              <a:miter/>
              <a:headEnd type="none" w="med" len="med"/>
              <a:tailEnd type="none" w="med" len="med"/>
            </a:ln>
          </p:spPr>
          <p:txBody>
            <a:bodyPr anchor="ctr"/>
            <a:lstStyle/>
            <a:p>
              <a:pPr lvl="0" algn="ctr" eaLnBrk="0" hangingPunct="0">
                <a:buNone/>
              </a:pPr>
              <a:endParaRPr lang="zh-CN" altLang="en-US" sz="3600" dirty="0">
                <a:solidFill>
                  <a:srgbClr val="DDE89A"/>
                </a:solidFill>
                <a:latin typeface="Times New Roman" panose="02020603050405020304" pitchFamily="18" charset="0"/>
                <a:ea typeface="华文新魏" pitchFamily="2" charset="-122"/>
                <a:sym typeface="隶书" pitchFamily="49" charset="-122"/>
              </a:endParaRPr>
            </a:p>
          </p:txBody>
        </p:sp>
        <p:sp>
          <p:nvSpPr>
            <p:cNvPr id="27663" name="Rectangle 2"/>
            <p:cNvSpPr/>
            <p:nvPr/>
          </p:nvSpPr>
          <p:spPr>
            <a:xfrm>
              <a:off x="5429250" y="1789113"/>
              <a:ext cx="1357313" cy="1200150"/>
            </a:xfrm>
            <a:prstGeom prst="rect">
              <a:avLst/>
            </a:prstGeom>
            <a:noFill/>
            <a:ln w="9525">
              <a:noFill/>
            </a:ln>
          </p:spPr>
          <p:txBody>
            <a:bodyPr anchor="ctr">
              <a:spAutoFit/>
            </a:bodyPr>
            <a:lstStyle/>
            <a:p>
              <a:pPr lvl="0" eaLnBrk="1" hangingPunct="1">
                <a:buNone/>
              </a:pPr>
              <a:r>
                <a:rPr lang="zh-CN" altLang="en-US" sz="3600" b="1" dirty="0">
                  <a:solidFill>
                    <a:srgbClr val="0B2F12"/>
                  </a:solidFill>
                  <a:latin typeface="Times New Roman" panose="02020603050405020304" pitchFamily="18" charset="0"/>
                  <a:ea typeface="华文新魏" pitchFamily="2" charset="-122"/>
                  <a:sym typeface="隶书" pitchFamily="49" charset="-122"/>
                </a:rPr>
                <a:t>学校审核</a:t>
              </a:r>
              <a:endParaRPr lang="zh-CN" altLang="en-US" dirty="0">
                <a:latin typeface="Times New Roman" panose="02020603050405020304" pitchFamily="18" charset="0"/>
                <a:ea typeface="华文新魏" pitchFamily="2" charset="-122"/>
              </a:endParaRPr>
            </a:p>
          </p:txBody>
        </p:sp>
        <p:sp>
          <p:nvSpPr>
            <p:cNvPr id="27664" name="Rectangle 2"/>
            <p:cNvSpPr/>
            <p:nvPr/>
          </p:nvSpPr>
          <p:spPr>
            <a:xfrm>
              <a:off x="7072313" y="1789113"/>
              <a:ext cx="1357312" cy="1200150"/>
            </a:xfrm>
            <a:prstGeom prst="rect">
              <a:avLst/>
            </a:prstGeom>
            <a:noFill/>
            <a:ln w="9525">
              <a:noFill/>
            </a:ln>
          </p:spPr>
          <p:txBody>
            <a:bodyPr anchor="ctr">
              <a:spAutoFit/>
            </a:bodyPr>
            <a:lstStyle/>
            <a:p>
              <a:pPr lvl="0" eaLnBrk="1" hangingPunct="1">
                <a:buNone/>
              </a:pPr>
              <a:r>
                <a:rPr lang="zh-CN" altLang="en-US" sz="3600" b="1" dirty="0">
                  <a:solidFill>
                    <a:srgbClr val="0B2F12"/>
                  </a:solidFill>
                  <a:latin typeface="Times New Roman" panose="02020603050405020304" pitchFamily="18" charset="0"/>
                  <a:ea typeface="华文新魏" pitchFamily="2" charset="-122"/>
                  <a:sym typeface="隶书" pitchFamily="49" charset="-122"/>
                </a:rPr>
                <a:t>建立档案</a:t>
              </a:r>
              <a:endParaRPr lang="zh-CN" altLang="en-US" dirty="0">
                <a:latin typeface="Times New Roman" panose="02020603050405020304" pitchFamily="18" charset="0"/>
                <a:ea typeface="华文新魏" pitchFamily="2" charset="-122"/>
              </a:endParaRPr>
            </a:p>
          </p:txBody>
        </p:sp>
      </p:grpSp>
      <p:sp>
        <p:nvSpPr>
          <p:cNvPr id="27651" name="TextBox 3"/>
          <p:cNvSpPr/>
          <p:nvPr/>
        </p:nvSpPr>
        <p:spPr>
          <a:xfrm>
            <a:off x="331788" y="195263"/>
            <a:ext cx="855662" cy="461962"/>
          </a:xfrm>
          <a:prstGeom prst="rect">
            <a:avLst/>
          </a:prstGeom>
          <a:noFill/>
          <a:ln w="9525">
            <a:noFill/>
          </a:ln>
        </p:spPr>
        <p:txBody>
          <a:bodyPr>
            <a:spAutoFit/>
          </a:bodyPr>
          <a:lstStyle/>
          <a:p>
            <a:pPr lvl="0" algn="r" eaLnBrk="0" hangingPunct="0">
              <a:buNone/>
            </a:pPr>
            <a:r>
              <a:rPr lang="en-US" altLang="zh-CN" sz="2400" b="1" dirty="0">
                <a:solidFill>
                  <a:srgbClr val="3F3F3F"/>
                </a:solidFill>
                <a:latin typeface="Times New Roman" panose="02020603050405020304" pitchFamily="18" charset="0"/>
                <a:ea typeface="华文新魏" pitchFamily="2" charset="-122"/>
                <a:sym typeface="微软雅黑" panose="020B0503020204020204" pitchFamily="34" charset="-122"/>
              </a:rPr>
              <a:t>04</a:t>
            </a:r>
            <a:endParaRPr lang="zh-CN" altLang="en-US" sz="2400" b="1" dirty="0">
              <a:solidFill>
                <a:srgbClr val="3F3F3F"/>
              </a:solidFill>
              <a:latin typeface="Times New Roman" panose="02020603050405020304" pitchFamily="18" charset="0"/>
              <a:ea typeface="华文新魏" pitchFamily="2" charset="-122"/>
              <a:sym typeface="微软雅黑" panose="020B0503020204020204" pitchFamily="34" charset="-122"/>
            </a:endParaRPr>
          </a:p>
        </p:txBody>
      </p:sp>
      <p:sp>
        <p:nvSpPr>
          <p:cNvPr id="13" name="TextBox 4"/>
          <p:cNvSpPr>
            <a:spLocks noChangeArrowheads="1"/>
          </p:cNvSpPr>
          <p:nvPr/>
        </p:nvSpPr>
        <p:spPr bwMode="auto">
          <a:xfrm>
            <a:off x="1196975" y="195263"/>
            <a:ext cx="3627438" cy="461963"/>
          </a:xfrm>
          <a:prstGeom prst="rect">
            <a:avLst/>
          </a:prstGeom>
          <a:noFill/>
          <a:ln w="9525">
            <a:noFill/>
            <a:miter lim="800000"/>
          </a:ln>
        </p:spPr>
        <p:txBody>
          <a:bodyPr>
            <a:spAutoFit/>
          </a:bodyPr>
          <a:lstStyle/>
          <a:p>
            <a:pPr lvl="0">
              <a:buNone/>
            </a:pPr>
            <a:r>
              <a:rPr lang="zh-CN" altLang="en-US" sz="2400" b="1" dirty="0">
                <a:solidFill>
                  <a:srgbClr val="330000"/>
                </a:solidFill>
                <a:latin typeface="Times New Roman" panose="02020603050405020304" pitchFamily="18" charset="0"/>
                <a:ea typeface="华文新魏" pitchFamily="2" charset="-122"/>
                <a:sym typeface="微软雅黑" panose="020B0503020204020204" pitchFamily="34" charset="-122"/>
              </a:rPr>
              <a:t>认定工作程序</a:t>
            </a:r>
          </a:p>
        </p:txBody>
      </p:sp>
      <p:sp>
        <p:nvSpPr>
          <p:cNvPr id="27653" name="流程图: 合并 16"/>
          <p:cNvSpPr/>
          <p:nvPr/>
        </p:nvSpPr>
        <p:spPr>
          <a:xfrm rot="-5400000">
            <a:off x="215900" y="211138"/>
            <a:ext cx="360363" cy="379412"/>
          </a:xfrm>
          <a:prstGeom prst="flowChartMerge">
            <a:avLst/>
          </a:prstGeom>
          <a:noFill/>
          <a:ln w="6350" cap="flat" cmpd="sng">
            <a:solidFill>
              <a:srgbClr val="7F7F7F"/>
            </a:solidFill>
            <a:prstDash val="sysDash"/>
            <a:bevel/>
            <a:headEnd type="none" w="med" len="med"/>
            <a:tailEnd type="none" w="med" len="med"/>
          </a:ln>
        </p:spPr>
        <p:txBody>
          <a:bodyPr anchor="ctr"/>
          <a:lstStyle/>
          <a:p>
            <a:pPr lvl="0" algn="ctr" eaLnBrk="0" hangingPunct="0">
              <a:buNone/>
            </a:pPr>
            <a:endParaRPr lang="zh-CN" altLang="zh-CN" sz="2400" dirty="0">
              <a:solidFill>
                <a:srgbClr val="000000"/>
              </a:solidFill>
              <a:latin typeface="Times New Roman" panose="02020603050405020304" pitchFamily="18" charset="0"/>
              <a:ea typeface="华文新魏" pitchFamily="2" charset="-122"/>
              <a:sym typeface="宋体" panose="02010600030101010101" pitchFamily="2" charset="-122"/>
            </a:endParaRPr>
          </a:p>
        </p:txBody>
      </p:sp>
      <p:sp>
        <p:nvSpPr>
          <p:cNvPr id="27654" name="直接连接符 2"/>
          <p:cNvSpPr/>
          <p:nvPr/>
        </p:nvSpPr>
        <p:spPr>
          <a:xfrm flipV="1">
            <a:off x="1187450" y="282575"/>
            <a:ext cx="0" cy="287338"/>
          </a:xfrm>
          <a:prstGeom prst="line">
            <a:avLst/>
          </a:prstGeom>
          <a:ln w="19050" cap="flat" cmpd="sng">
            <a:solidFill>
              <a:srgbClr val="595959"/>
            </a:solidFill>
            <a:prstDash val="solid"/>
            <a:bevel/>
            <a:headEnd type="none" w="med" len="med"/>
            <a:tailEnd type="none" w="med" len="med"/>
          </a:ln>
        </p:spPr>
      </p:sp>
      <p:pic>
        <p:nvPicPr>
          <p:cNvPr id="27655" name="Picture 16"/>
          <p:cNvPicPr>
            <a:picLocks noChangeAspect="1"/>
          </p:cNvPicPr>
          <p:nvPr/>
        </p:nvPicPr>
        <p:blipFill>
          <a:blip r:embed="rId2">
            <a:clrChange>
              <a:clrFrom>
                <a:srgbClr val="FFFFFF"/>
              </a:clrFrom>
              <a:clrTo>
                <a:srgbClr val="FFFFFF">
                  <a:alpha val="0"/>
                </a:srgbClr>
              </a:clrTo>
            </a:clrChange>
          </a:blip>
          <a:stretch>
            <a:fillRect/>
          </a:stretch>
        </p:blipFill>
        <p:spPr>
          <a:xfrm>
            <a:off x="6011863" y="2811463"/>
            <a:ext cx="3098800" cy="2208212"/>
          </a:xfrm>
          <a:prstGeom prst="rect">
            <a:avLst/>
          </a:prstGeom>
          <a:noFill/>
          <a:ln w="9525">
            <a:noFill/>
          </a:ln>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右箭头 17"/>
          <p:cNvSpPr/>
          <p:nvPr/>
        </p:nvSpPr>
        <p:spPr>
          <a:xfrm>
            <a:off x="927100" y="1279525"/>
            <a:ext cx="7604125" cy="2952750"/>
          </a:xfrm>
          <a:prstGeom prst="rightArrow">
            <a:avLst>
              <a:gd name="adj1" fmla="val 50000"/>
              <a:gd name="adj2" fmla="val 49991"/>
            </a:avLst>
          </a:prstGeom>
          <a:noFill/>
          <a:ln w="38100" cap="sq" cmpd="thinThick">
            <a:solidFill>
              <a:srgbClr val="92D050"/>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28675" name="标题 1"/>
          <p:cNvSpPr>
            <a:spLocks noGrp="1"/>
          </p:cNvSpPr>
          <p:nvPr>
            <p:ph type="title"/>
          </p:nvPr>
        </p:nvSpPr>
        <p:spPr>
          <a:xfrm>
            <a:off x="182563" y="192088"/>
            <a:ext cx="6477000" cy="650875"/>
          </a:xfrm>
          <a:prstGeom prst="rect">
            <a:avLst/>
          </a:prstGeom>
          <a:noFill/>
          <a:ln w="9525">
            <a:noFill/>
          </a:ln>
        </p:spPr>
        <p:txBody>
          <a:bodyPr/>
          <a:lstStyle/>
          <a:p>
            <a:pPr lvl="0" eaLnBrk="1" hangingPunct="1"/>
            <a:r>
              <a:rPr lang="zh-CN" altLang="en-US" sz="3200" dirty="0">
                <a:latin typeface="Times New Roman" panose="02020603050405020304" pitchFamily="18" charset="0"/>
                <a:ea typeface="华文新魏" pitchFamily="2" charset="-122"/>
                <a:sym typeface="隶书" pitchFamily="49" charset="-122"/>
              </a:rPr>
              <a:t>小班评议</a:t>
            </a:r>
          </a:p>
        </p:txBody>
      </p:sp>
      <p:sp>
        <p:nvSpPr>
          <p:cNvPr id="28676" name="右箭头 3"/>
          <p:cNvSpPr/>
          <p:nvPr/>
        </p:nvSpPr>
        <p:spPr>
          <a:xfrm>
            <a:off x="774700" y="1309688"/>
            <a:ext cx="7604125" cy="2952750"/>
          </a:xfrm>
          <a:prstGeom prst="rightArrow">
            <a:avLst>
              <a:gd name="adj1" fmla="val 50000"/>
              <a:gd name="adj2" fmla="val 49991"/>
            </a:avLst>
          </a:prstGeom>
          <a:noFill/>
          <a:ln w="38100" cap="sq" cmpd="thinThick">
            <a:solidFill>
              <a:srgbClr val="FFFFFF"/>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28677" name="任意多边形 4"/>
          <p:cNvSpPr/>
          <p:nvPr/>
        </p:nvSpPr>
        <p:spPr>
          <a:xfrm>
            <a:off x="1619250" y="2192338"/>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CCFFCC"/>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情况调查</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28678" name="任意多边形 5"/>
          <p:cNvSpPr/>
          <p:nvPr/>
        </p:nvSpPr>
        <p:spPr>
          <a:xfrm>
            <a:off x="3132138" y="2192338"/>
            <a:ext cx="1309687" cy="1181100"/>
          </a:xfrm>
          <a:custGeom>
            <a:avLst/>
            <a:gdLst>
              <a:gd name="txL" fmla="*/ 0 w 1309222"/>
              <a:gd name="txT" fmla="*/ 0 h 1575262"/>
              <a:gd name="txR" fmla="*/ 1309222 w 1309222"/>
              <a:gd name="txB" fmla="*/ 1575262 h 1575262"/>
            </a:gdLst>
            <a:ahLst/>
            <a:cxnLst>
              <a:cxn ang="0">
                <a:pos x="0" y="12245"/>
              </a:cxn>
              <a:cxn ang="0">
                <a:pos x="219144" y="0"/>
              </a:cxn>
              <a:cxn ang="0">
                <a:pos x="1095673" y="0"/>
              </a:cxn>
              <a:cxn ang="0">
                <a:pos x="1314812" y="12245"/>
              </a:cxn>
              <a:cxn ang="0">
                <a:pos x="1314812" y="76152"/>
              </a:cxn>
              <a:cxn ang="0">
                <a:pos x="109567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99FF99"/>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认定评议</a:t>
            </a:r>
            <a:endParaRPr lang="zh-CN" altLang="en-US" sz="2000" b="1" i="1" dirty="0">
              <a:latin typeface="Times New Roman" panose="02020603050405020304" pitchFamily="18" charset="0"/>
              <a:ea typeface="华文新魏" pitchFamily="2" charset="-122"/>
              <a:sym typeface="黑体" panose="02010609060101010101" pitchFamily="49" charset="-122"/>
            </a:endParaRPr>
          </a:p>
        </p:txBody>
      </p:sp>
      <p:sp>
        <p:nvSpPr>
          <p:cNvPr id="28679" name="任意多边形 6"/>
          <p:cNvSpPr/>
          <p:nvPr/>
        </p:nvSpPr>
        <p:spPr>
          <a:xfrm>
            <a:off x="4686300" y="2195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66FF66"/>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结果公示</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28680" name="任意多边形 7"/>
          <p:cNvSpPr/>
          <p:nvPr/>
        </p:nvSpPr>
        <p:spPr>
          <a:xfrm>
            <a:off x="6213475" y="2195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33CC33"/>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确认上报</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28681" name="任意多边形 8"/>
          <p:cNvSpPr/>
          <p:nvPr/>
        </p:nvSpPr>
        <p:spPr>
          <a:xfrm>
            <a:off x="7740650" y="2195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008000"/>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沟通解释</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28682" name="文本框 5"/>
          <p:cNvSpPr/>
          <p:nvPr/>
        </p:nvSpPr>
        <p:spPr>
          <a:xfrm>
            <a:off x="1725613" y="1816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2</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8683" name="文本框 6"/>
          <p:cNvSpPr/>
          <p:nvPr/>
        </p:nvSpPr>
        <p:spPr>
          <a:xfrm>
            <a:off x="3232150" y="1816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3</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8684" name="文本框 7"/>
          <p:cNvSpPr/>
          <p:nvPr/>
        </p:nvSpPr>
        <p:spPr>
          <a:xfrm>
            <a:off x="4748213" y="1800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4</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8685" name="文本框 8"/>
          <p:cNvSpPr/>
          <p:nvPr/>
        </p:nvSpPr>
        <p:spPr>
          <a:xfrm>
            <a:off x="6286500" y="1808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5</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8686" name="任意多边形 13"/>
          <p:cNvSpPr/>
          <p:nvPr/>
        </p:nvSpPr>
        <p:spPr>
          <a:xfrm>
            <a:off x="104775" y="2195513"/>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FFFFFF"/>
          </a:solidFill>
          <a:ln w="9525">
            <a:noFill/>
          </a:ln>
        </p:spPr>
        <p:txBody>
          <a:bodyPr lIns="140111" tIns="140111" rIns="140111" bIns="140111" anchor="ctr"/>
          <a:lstStyle/>
          <a:p>
            <a:pPr lvl="0" algn="ctr" eaLnBrk="0" hangingPunct="0">
              <a:buNone/>
            </a:pPr>
            <a:r>
              <a:rPr lang="zh-CN" altLang="en-US" sz="2000" b="1" dirty="0">
                <a:solidFill>
                  <a:srgbClr val="FF0000"/>
                </a:solidFill>
                <a:latin typeface="Times New Roman" panose="02020603050405020304" pitchFamily="18" charset="0"/>
                <a:ea typeface="华文新魏" pitchFamily="2" charset="-122"/>
                <a:sym typeface="Calibri" panose="020F0502020204030204" pitchFamily="34" charset="0"/>
              </a:rPr>
              <a:t>形式审查</a:t>
            </a:r>
          </a:p>
        </p:txBody>
      </p:sp>
      <p:sp>
        <p:nvSpPr>
          <p:cNvPr id="28687" name="文本框 9"/>
          <p:cNvSpPr/>
          <p:nvPr/>
        </p:nvSpPr>
        <p:spPr>
          <a:xfrm>
            <a:off x="7783513" y="1800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6</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8688" name="文本框 4"/>
          <p:cNvSpPr/>
          <p:nvPr/>
        </p:nvSpPr>
        <p:spPr>
          <a:xfrm>
            <a:off x="123825" y="1808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1</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grpSp>
        <p:nvGrpSpPr>
          <p:cNvPr id="22545" name="组合 27"/>
          <p:cNvGrpSpPr/>
          <p:nvPr/>
        </p:nvGrpSpPr>
        <p:grpSpPr>
          <a:xfrm>
            <a:off x="500063" y="3429000"/>
            <a:ext cx="5008562" cy="1804988"/>
            <a:chOff x="0" y="0"/>
            <a:chExt cx="3766621" cy="2346588"/>
          </a:xfrm>
        </p:grpSpPr>
        <p:grpSp>
          <p:nvGrpSpPr>
            <p:cNvPr id="28694" name="组合 26"/>
            <p:cNvGrpSpPr/>
            <p:nvPr/>
          </p:nvGrpSpPr>
          <p:grpSpPr>
            <a:xfrm>
              <a:off x="428628" y="214314"/>
              <a:ext cx="3337993" cy="2132274"/>
              <a:chOff x="0" y="0"/>
              <a:chExt cx="3523437" cy="2132274"/>
            </a:xfrm>
          </p:grpSpPr>
          <p:sp>
            <p:nvSpPr>
              <p:cNvPr id="28696" name="圆角矩形 23"/>
              <p:cNvSpPr/>
              <p:nvPr/>
            </p:nvSpPr>
            <p:spPr>
              <a:xfrm>
                <a:off x="0" y="0"/>
                <a:ext cx="3523437" cy="1714512"/>
              </a:xfrm>
              <a:prstGeom prst="roundRect">
                <a:avLst>
                  <a:gd name="adj" fmla="val 16667"/>
                </a:avLst>
              </a:prstGeom>
              <a:solidFill>
                <a:srgbClr val="CFF1CC"/>
              </a:solidFill>
              <a:ln w="25400" cap="flat" cmpd="sng">
                <a:solidFill>
                  <a:srgbClr val="5D9426"/>
                </a:solidFill>
                <a:prstDash val="solid"/>
                <a:headEnd type="none" w="med" len="med"/>
                <a:tailEnd type="none" w="med" len="med"/>
              </a:ln>
            </p:spPr>
            <p:txBody>
              <a:bodyPr anchor="ctr"/>
              <a:lstStyle/>
              <a:p>
                <a:pPr lvl="0" algn="ctr" eaLnBrk="0" hangingPunct="0">
                  <a:buNone/>
                </a:pPr>
                <a:endParaRPr lang="zh-CN" altLang="en-US" dirty="0">
                  <a:solidFill>
                    <a:srgbClr val="DDE89A"/>
                  </a:solidFill>
                  <a:latin typeface="Times New Roman" panose="02020603050405020304" pitchFamily="18" charset="0"/>
                  <a:ea typeface="华文新魏" pitchFamily="2" charset="-122"/>
                </a:endParaRPr>
              </a:p>
            </p:txBody>
          </p:sp>
          <p:sp>
            <p:nvSpPr>
              <p:cNvPr id="28697" name="矩形 24"/>
              <p:cNvSpPr/>
              <p:nvPr/>
            </p:nvSpPr>
            <p:spPr>
              <a:xfrm>
                <a:off x="54726" y="39381"/>
                <a:ext cx="3468711" cy="2092893"/>
              </a:xfrm>
              <a:prstGeom prst="rect">
                <a:avLst/>
              </a:prstGeom>
              <a:noFill/>
              <a:ln w="9525">
                <a:noFill/>
              </a:ln>
            </p:spPr>
            <p:txBody>
              <a:bodyPr>
                <a:spAutoFit/>
              </a:bodyPr>
              <a:lstStyle/>
              <a:p>
                <a:pPr lvl="0" eaLnBrk="0" hangingPunct="0">
                  <a:buNone/>
                </a:pPr>
                <a:r>
                  <a:rPr lang="zh-CN" altLang="en-US" sz="1600" dirty="0">
                    <a:solidFill>
                      <a:schemeClr val="hlink"/>
                    </a:solidFill>
                    <a:latin typeface="Times New Roman" panose="02020603050405020304" pitchFamily="18" charset="0"/>
                    <a:ea typeface="华文新魏" pitchFamily="2" charset="-122"/>
                    <a:sym typeface="黑体" panose="02010609060101010101" pitchFamily="49" charset="-122"/>
                  </a:rPr>
                  <a:t>对材料不齐全、情况表述不具体、信息不清不明的要告知申请者补充材料；对不符合申请条件规定仍然要求参与认定评议，要请当事人提交书面特别说明。</a:t>
                </a:r>
                <a:r>
                  <a:rPr lang="zh-CN" altLang="en-US" sz="1600" dirty="0">
                    <a:solidFill>
                      <a:srgbClr val="404040"/>
                    </a:solidFill>
                    <a:latin typeface="Times New Roman" panose="02020603050405020304" pitchFamily="18" charset="0"/>
                    <a:ea typeface="华文新魏" pitchFamily="2" charset="-122"/>
                    <a:sym typeface="黑体" panose="02010609060101010101" pitchFamily="49" charset="-122"/>
                  </a:rPr>
                  <a:t>形式审查不合格的不得参与认定评议。</a:t>
                </a:r>
              </a:p>
            </p:txBody>
          </p:sp>
        </p:grpSp>
        <p:sp>
          <p:nvSpPr>
            <p:cNvPr id="28695" name="任意多边形 25"/>
            <p:cNvSpPr/>
            <p:nvPr/>
          </p:nvSpPr>
          <p:spPr>
            <a:xfrm flipV="1">
              <a:off x="0" y="0"/>
              <a:ext cx="357190" cy="357190"/>
            </a:xfrm>
            <a:custGeom>
              <a:avLst/>
              <a:gdLst>
                <a:gd name="txL" fmla="*/ 0 w 522514"/>
                <a:gd name="txT" fmla="*/ 0 h 344385"/>
                <a:gd name="txR" fmla="*/ 522514 w 522514"/>
                <a:gd name="txB" fmla="*/ 344385 h 344385"/>
              </a:gdLst>
              <a:ahLst/>
              <a:cxnLst>
                <a:cxn ang="0">
                  <a:pos x="0" y="496128"/>
                </a:cxn>
                <a:cxn ang="0">
                  <a:pos x="3969" y="0"/>
                </a:cxn>
                <a:cxn ang="0">
                  <a:pos x="11644" y="0"/>
                </a:cxn>
              </a:cxnLst>
              <a:rect l="txL" t="txT" r="txR" b="txB"/>
              <a:pathLst>
                <a:path w="522514" h="344385">
                  <a:moveTo>
                    <a:pt x="0" y="344385"/>
                  </a:moveTo>
                  <a:lnTo>
                    <a:pt x="178130" y="0"/>
                  </a:lnTo>
                  <a:lnTo>
                    <a:pt x="522514" y="0"/>
                  </a:lnTo>
                </a:path>
              </a:pathLst>
            </a:custGeom>
            <a:noFill/>
            <a:ln w="9525" cap="flat" cmpd="sng">
              <a:solidFill>
                <a:srgbClr val="33CC33">
                  <a:alpha val="100000"/>
                </a:srgbClr>
              </a:solidFill>
              <a:prstDash val="solid"/>
              <a:bevel/>
              <a:headEnd type="oval" w="med" len="med"/>
              <a:tailEnd type="oval" w="med" len="med"/>
            </a:ln>
          </p:spPr>
          <p:txBody>
            <a:bodyPr/>
            <a:lstStyle/>
            <a:p>
              <a:endParaRPr lang="zh-CN" altLang="en-US"/>
            </a:p>
          </p:txBody>
        </p:sp>
      </p:grpSp>
      <p:grpSp>
        <p:nvGrpSpPr>
          <p:cNvPr id="3" name="组合 2"/>
          <p:cNvGrpSpPr/>
          <p:nvPr/>
        </p:nvGrpSpPr>
        <p:grpSpPr>
          <a:xfrm>
            <a:off x="5580063" y="50800"/>
            <a:ext cx="3482975" cy="5019675"/>
            <a:chOff x="5580070" y="51575"/>
            <a:chExt cx="3483168" cy="5019640"/>
          </a:xfrm>
        </p:grpSpPr>
        <p:pic>
          <p:nvPicPr>
            <p:cNvPr id="28691" name="Picture 23"/>
            <p:cNvPicPr>
              <a:picLocks noChangeAspect="1"/>
            </p:cNvPicPr>
            <p:nvPr/>
          </p:nvPicPr>
          <p:blipFill>
            <a:blip r:embed="rId2"/>
            <a:stretch>
              <a:fillRect/>
            </a:stretch>
          </p:blipFill>
          <p:spPr>
            <a:xfrm>
              <a:off x="5580070" y="51575"/>
              <a:ext cx="3483168" cy="5019640"/>
            </a:xfrm>
            <a:prstGeom prst="rect">
              <a:avLst/>
            </a:prstGeom>
            <a:noFill/>
            <a:ln w="9525">
              <a:noFill/>
            </a:ln>
          </p:spPr>
        </p:pic>
        <p:sp>
          <p:nvSpPr>
            <p:cNvPr id="2" name="矩形 1"/>
            <p:cNvSpPr/>
            <p:nvPr/>
          </p:nvSpPr>
          <p:spPr>
            <a:xfrm>
              <a:off x="5867423" y="2820156"/>
              <a:ext cx="1152589" cy="360360"/>
            </a:xfrm>
            <a:prstGeom prst="rect">
              <a:avLst/>
            </a:prstGeom>
            <a:noFill/>
            <a:ln w="4445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5" name="矩形 24"/>
            <p:cNvSpPr/>
            <p:nvPr/>
          </p:nvSpPr>
          <p:spPr>
            <a:xfrm>
              <a:off x="7434373" y="3812337"/>
              <a:ext cx="1616165" cy="769932"/>
            </a:xfrm>
            <a:prstGeom prst="rect">
              <a:avLst/>
            </a:prstGeom>
            <a:noFill/>
            <a:ln w="44450">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749"/>
                                          </p:stCondLst>
                                        </p:cTn>
                                        <p:tgtEl>
                                          <p:spTgt spid="225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74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68" name="组合 41"/>
          <p:cNvGrpSpPr/>
          <p:nvPr/>
        </p:nvGrpSpPr>
        <p:grpSpPr>
          <a:xfrm>
            <a:off x="2001838" y="563563"/>
            <a:ext cx="4657725" cy="4398962"/>
            <a:chOff x="0" y="0"/>
            <a:chExt cx="4657758" cy="5368490"/>
          </a:xfrm>
        </p:grpSpPr>
        <p:grpSp>
          <p:nvGrpSpPr>
            <p:cNvPr id="29714" name="组合 28"/>
            <p:cNvGrpSpPr/>
            <p:nvPr/>
          </p:nvGrpSpPr>
          <p:grpSpPr>
            <a:xfrm>
              <a:off x="500066" y="3735088"/>
              <a:ext cx="4157692" cy="1633402"/>
              <a:chOff x="0" y="234626"/>
              <a:chExt cx="4157692" cy="1633402"/>
            </a:xfrm>
          </p:grpSpPr>
          <p:sp>
            <p:nvSpPr>
              <p:cNvPr id="29718" name="圆角矩形 27"/>
              <p:cNvSpPr/>
              <p:nvPr/>
            </p:nvSpPr>
            <p:spPr>
              <a:xfrm>
                <a:off x="0" y="234626"/>
                <a:ext cx="4157692" cy="1614929"/>
              </a:xfrm>
              <a:prstGeom prst="roundRect">
                <a:avLst>
                  <a:gd name="adj" fmla="val 16667"/>
                </a:avLst>
              </a:prstGeom>
              <a:solidFill>
                <a:srgbClr val="66FFFF"/>
              </a:solidFill>
              <a:ln w="25400" cap="flat" cmpd="sng">
                <a:solidFill>
                  <a:srgbClr val="66FFFF"/>
                </a:solidFill>
                <a:prstDash val="solid"/>
                <a:headEnd type="none" w="med" len="med"/>
                <a:tailEnd type="none" w="med" len="med"/>
              </a:ln>
            </p:spPr>
            <p:txBody>
              <a:bodyPr anchor="ctr"/>
              <a:lstStyle/>
              <a:p>
                <a:pPr lvl="0" algn="ctr" eaLnBrk="0" hangingPunct="0">
                  <a:buNone/>
                </a:pPr>
                <a:endParaRPr lang="zh-CN" altLang="en-US" dirty="0">
                  <a:solidFill>
                    <a:srgbClr val="404040"/>
                  </a:solidFill>
                  <a:latin typeface="Times New Roman" panose="02020603050405020304" pitchFamily="18" charset="0"/>
                  <a:ea typeface="华文新魏" pitchFamily="2" charset="-122"/>
                </a:endParaRPr>
              </a:p>
            </p:txBody>
          </p:sp>
          <p:sp>
            <p:nvSpPr>
              <p:cNvPr id="29719" name="Text Box 189"/>
              <p:cNvSpPr/>
              <p:nvPr/>
            </p:nvSpPr>
            <p:spPr>
              <a:xfrm>
                <a:off x="118101" y="253097"/>
                <a:ext cx="3942826" cy="1614931"/>
              </a:xfrm>
              <a:prstGeom prst="rect">
                <a:avLst/>
              </a:prstGeom>
              <a:noFill/>
              <a:ln w="9525">
                <a:noFill/>
              </a:ln>
            </p:spPr>
            <p:txBody>
              <a:bodyPr>
                <a:spAutoFit/>
              </a:bodyPr>
              <a:lstStyle/>
              <a:p>
                <a:pPr lvl="0" eaLnBrk="0" hangingPunct="0">
                  <a:buNone/>
                </a:pPr>
                <a:r>
                  <a:rPr lang="zh-CN" altLang="en-US" sz="1600" dirty="0">
                    <a:solidFill>
                      <a:srgbClr val="FF0000"/>
                    </a:solidFill>
                    <a:latin typeface="Times New Roman" panose="02020603050405020304" pitchFamily="18" charset="0"/>
                    <a:ea typeface="华文新魏" pitchFamily="2" charset="-122"/>
                    <a:sym typeface="黑体" panose="02010609060101010101" pitchFamily="49" charset="-122"/>
                  </a:rPr>
                  <a:t>一般应当安排专人与申请人面谈深入了解情况，并做好谈话记录；</a:t>
                </a:r>
                <a:r>
                  <a:rPr lang="zh-CN" altLang="en-US" sz="1600" dirty="0">
                    <a:solidFill>
                      <a:srgbClr val="404040"/>
                    </a:solidFill>
                    <a:latin typeface="Times New Roman" panose="02020603050405020304" pitchFamily="18" charset="0"/>
                    <a:ea typeface="华文新魏" pitchFamily="2" charset="-122"/>
                    <a:sym typeface="黑体" panose="02010609060101010101" pitchFamily="49" charset="-122"/>
                  </a:rPr>
                  <a:t>遇特殊情况可开展特别调查，进行家访或函访，也可通过地方政府部门、学校相关部门、相关企业或有关当事人调查以掌握实情。</a:t>
                </a:r>
                <a:endParaRPr lang="zh-CN" altLang="en-US" sz="1600" dirty="0">
                  <a:solidFill>
                    <a:srgbClr val="404040"/>
                  </a:solidFill>
                  <a:latin typeface="Times New Roman" panose="02020603050405020304" pitchFamily="18" charset="0"/>
                  <a:ea typeface="华文新魏" pitchFamily="2" charset="-122"/>
                </a:endParaRPr>
              </a:p>
            </p:txBody>
          </p:sp>
        </p:grpSp>
        <p:sp>
          <p:nvSpPr>
            <p:cNvPr id="29715" name="圆角矩形 26"/>
            <p:cNvSpPr/>
            <p:nvPr/>
          </p:nvSpPr>
          <p:spPr>
            <a:xfrm>
              <a:off x="0" y="0"/>
              <a:ext cx="3587776" cy="1071570"/>
            </a:xfrm>
            <a:prstGeom prst="roundRect">
              <a:avLst>
                <a:gd name="adj" fmla="val 16667"/>
              </a:avLst>
            </a:prstGeom>
            <a:solidFill>
              <a:srgbClr val="66FFFF"/>
            </a:solidFill>
            <a:ln w="25400" cap="flat" cmpd="sng">
              <a:solidFill>
                <a:srgbClr val="66FFFF"/>
              </a:solidFill>
              <a:prstDash val="solid"/>
              <a:headEnd type="none" w="med" len="med"/>
              <a:tailEnd type="none" w="med" len="med"/>
            </a:ln>
          </p:spPr>
          <p:txBody>
            <a:bodyPr anchor="ctr"/>
            <a:lstStyle/>
            <a:p>
              <a:pPr lvl="0" eaLnBrk="0" hangingPunct="0">
                <a:buNone/>
              </a:pPr>
              <a:r>
                <a:rPr lang="zh-CN" altLang="en-US" sz="1600" dirty="0">
                  <a:solidFill>
                    <a:srgbClr val="404040"/>
                  </a:solidFill>
                  <a:latin typeface="Times New Roman" panose="02020603050405020304" pitchFamily="18" charset="0"/>
                  <a:ea typeface="华文新魏" pitchFamily="2" charset="-122"/>
                  <a:sym typeface="黑体" panose="02010609060101010101" pitchFamily="49" charset="-122"/>
                </a:rPr>
                <a:t>对申请认定同学家庭人均收入、学生日常消费行为以及影响其家庭经济状况的有关情况进行深入调查了解。</a:t>
              </a:r>
              <a:endParaRPr lang="zh-CN" altLang="en-US" sz="1600" dirty="0">
                <a:solidFill>
                  <a:srgbClr val="DDE89A"/>
                </a:solidFill>
                <a:latin typeface="Times New Roman" panose="02020603050405020304" pitchFamily="18" charset="0"/>
                <a:ea typeface="华文新魏" pitchFamily="2" charset="-122"/>
                <a:sym typeface="黑体" panose="02010609060101010101" pitchFamily="49" charset="-122"/>
              </a:endParaRPr>
            </a:p>
          </p:txBody>
        </p:sp>
        <p:sp>
          <p:nvSpPr>
            <p:cNvPr id="29716" name="任意多边形 39"/>
            <p:cNvSpPr/>
            <p:nvPr/>
          </p:nvSpPr>
          <p:spPr>
            <a:xfrm>
              <a:off x="196479" y="1152532"/>
              <a:ext cx="455988" cy="598670"/>
            </a:xfrm>
            <a:custGeom>
              <a:avLst/>
              <a:gdLst>
                <a:gd name="txL" fmla="*/ 0 w 522514"/>
                <a:gd name="txT" fmla="*/ 0 h 344385"/>
                <a:gd name="txR" fmla="*/ 522514 w 522514"/>
                <a:gd name="txB" fmla="*/ 344385 h 344385"/>
              </a:gdLst>
              <a:ahLst/>
              <a:cxnLst>
                <a:cxn ang="0">
                  <a:pos x="0" y="86791402"/>
                </a:cxn>
                <a:cxn ang="0">
                  <a:pos x="45634" y="0"/>
                </a:cxn>
                <a:cxn ang="0">
                  <a:pos x="133860" y="0"/>
                </a:cxn>
              </a:cxnLst>
              <a:rect l="txL" t="txT" r="txR" b="txB"/>
              <a:pathLst>
                <a:path w="522514" h="344385">
                  <a:moveTo>
                    <a:pt x="0" y="344385"/>
                  </a:moveTo>
                  <a:lnTo>
                    <a:pt x="178130" y="0"/>
                  </a:lnTo>
                  <a:lnTo>
                    <a:pt x="522514" y="0"/>
                  </a:lnTo>
                </a:path>
              </a:pathLst>
            </a:custGeom>
            <a:noFill/>
            <a:ln w="9525" cap="flat" cmpd="sng">
              <a:solidFill>
                <a:srgbClr val="008000">
                  <a:alpha val="100000"/>
                </a:srgbClr>
              </a:solidFill>
              <a:prstDash val="solid"/>
              <a:bevel/>
              <a:headEnd type="oval" w="med" len="med"/>
              <a:tailEnd type="oval" w="med" len="med"/>
            </a:ln>
          </p:spPr>
          <p:txBody>
            <a:bodyPr/>
            <a:lstStyle/>
            <a:p>
              <a:endParaRPr lang="zh-CN" altLang="en-US"/>
            </a:p>
          </p:txBody>
        </p:sp>
        <p:sp>
          <p:nvSpPr>
            <p:cNvPr id="29717" name="任意多边形 40"/>
            <p:cNvSpPr/>
            <p:nvPr/>
          </p:nvSpPr>
          <p:spPr>
            <a:xfrm flipV="1">
              <a:off x="80962" y="3367110"/>
              <a:ext cx="497770" cy="716360"/>
            </a:xfrm>
            <a:custGeom>
              <a:avLst/>
              <a:gdLst>
                <a:gd name="txL" fmla="*/ 0 w 522514"/>
                <a:gd name="txT" fmla="*/ 0 h 344385"/>
                <a:gd name="txR" fmla="*/ 522514 w 522514"/>
                <a:gd name="txB" fmla="*/ 344385 h 344385"/>
              </a:gdLst>
              <a:ahLst/>
              <a:cxnLst>
                <a:cxn ang="0">
                  <a:pos x="0" y="522294065"/>
                </a:cxn>
                <a:cxn ang="0">
                  <a:pos x="109659" y="0"/>
                </a:cxn>
                <a:cxn ang="0">
                  <a:pos x="321667" y="0"/>
                </a:cxn>
              </a:cxnLst>
              <a:rect l="txL" t="txT" r="txR" b="txB"/>
              <a:pathLst>
                <a:path w="522514" h="344385">
                  <a:moveTo>
                    <a:pt x="0" y="344385"/>
                  </a:moveTo>
                  <a:lnTo>
                    <a:pt x="178130" y="0"/>
                  </a:lnTo>
                  <a:lnTo>
                    <a:pt x="522514" y="0"/>
                  </a:lnTo>
                </a:path>
              </a:pathLst>
            </a:custGeom>
            <a:noFill/>
            <a:ln w="9525" cap="flat" cmpd="sng">
              <a:solidFill>
                <a:srgbClr val="008000">
                  <a:alpha val="100000"/>
                </a:srgbClr>
              </a:solidFill>
              <a:prstDash val="solid"/>
              <a:bevel/>
              <a:headEnd type="oval" w="med" len="med"/>
              <a:tailEnd type="oval" w="med" len="med"/>
            </a:ln>
          </p:spPr>
          <p:txBody>
            <a:bodyPr/>
            <a:lstStyle/>
            <a:p>
              <a:endParaRPr lang="zh-CN" altLang="en-US"/>
            </a:p>
          </p:txBody>
        </p:sp>
      </p:grpSp>
      <p:sp>
        <p:nvSpPr>
          <p:cNvPr id="29699" name="右箭头 17"/>
          <p:cNvSpPr/>
          <p:nvPr/>
        </p:nvSpPr>
        <p:spPr>
          <a:xfrm>
            <a:off x="927100" y="1279525"/>
            <a:ext cx="7604125" cy="2952750"/>
          </a:xfrm>
          <a:prstGeom prst="rightArrow">
            <a:avLst>
              <a:gd name="adj1" fmla="val 50000"/>
              <a:gd name="adj2" fmla="val 49991"/>
            </a:avLst>
          </a:prstGeom>
          <a:noFill/>
          <a:ln w="38100" cap="sq" cmpd="thinThick">
            <a:solidFill>
              <a:srgbClr val="92D050"/>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29700" name="右箭头 3"/>
          <p:cNvSpPr/>
          <p:nvPr/>
        </p:nvSpPr>
        <p:spPr>
          <a:xfrm>
            <a:off x="774700" y="1309688"/>
            <a:ext cx="7604125" cy="2952750"/>
          </a:xfrm>
          <a:prstGeom prst="rightArrow">
            <a:avLst>
              <a:gd name="adj1" fmla="val 50000"/>
              <a:gd name="adj2" fmla="val 49991"/>
            </a:avLst>
          </a:prstGeom>
          <a:noFill/>
          <a:ln w="38100" cap="sq" cmpd="thinThick">
            <a:solidFill>
              <a:srgbClr val="FFFFFF"/>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29701" name="任意多边形 4"/>
          <p:cNvSpPr/>
          <p:nvPr/>
        </p:nvSpPr>
        <p:spPr>
          <a:xfrm>
            <a:off x="1619250" y="2192338"/>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CCFFCC"/>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solidFill>
                  <a:srgbClr val="FF0000"/>
                </a:solidFill>
                <a:latin typeface="Times New Roman" panose="02020603050405020304" pitchFamily="18" charset="0"/>
                <a:ea typeface="华文新魏" pitchFamily="2" charset="-122"/>
                <a:sym typeface="Calibri" panose="020F0502020204030204" pitchFamily="34" charset="0"/>
              </a:rPr>
              <a:t>情况调查</a:t>
            </a:r>
            <a:endParaRPr lang="zh-CN" altLang="en-US" sz="2000" b="1" i="1" dirty="0">
              <a:solidFill>
                <a:srgbClr val="FF0000"/>
              </a:solidFill>
              <a:latin typeface="Times New Roman" panose="02020603050405020304" pitchFamily="18" charset="0"/>
              <a:ea typeface="华文新魏" pitchFamily="2" charset="-122"/>
              <a:sym typeface="Arial" panose="020B0604020202020204" pitchFamily="34" charset="0"/>
            </a:endParaRPr>
          </a:p>
        </p:txBody>
      </p:sp>
      <p:sp>
        <p:nvSpPr>
          <p:cNvPr id="29702" name="任意多边形 5"/>
          <p:cNvSpPr/>
          <p:nvPr/>
        </p:nvSpPr>
        <p:spPr>
          <a:xfrm>
            <a:off x="3132138" y="2192338"/>
            <a:ext cx="1309687" cy="1181100"/>
          </a:xfrm>
          <a:custGeom>
            <a:avLst/>
            <a:gdLst>
              <a:gd name="txL" fmla="*/ 0 w 1309222"/>
              <a:gd name="txT" fmla="*/ 0 h 1575262"/>
              <a:gd name="txR" fmla="*/ 1309222 w 1309222"/>
              <a:gd name="txB" fmla="*/ 1575262 h 1575262"/>
            </a:gdLst>
            <a:ahLst/>
            <a:cxnLst>
              <a:cxn ang="0">
                <a:pos x="0" y="12245"/>
              </a:cxn>
              <a:cxn ang="0">
                <a:pos x="219144" y="0"/>
              </a:cxn>
              <a:cxn ang="0">
                <a:pos x="1095673" y="0"/>
              </a:cxn>
              <a:cxn ang="0">
                <a:pos x="1314812" y="12245"/>
              </a:cxn>
              <a:cxn ang="0">
                <a:pos x="1314812" y="76152"/>
              </a:cxn>
              <a:cxn ang="0">
                <a:pos x="109567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99FF99"/>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认定评议</a:t>
            </a:r>
            <a:endParaRPr lang="zh-CN" altLang="en-US" sz="2000" b="1" i="1" dirty="0">
              <a:latin typeface="Times New Roman" panose="02020603050405020304" pitchFamily="18" charset="0"/>
              <a:ea typeface="华文新魏" pitchFamily="2" charset="-122"/>
              <a:sym typeface="黑体" panose="02010609060101010101" pitchFamily="49" charset="-122"/>
            </a:endParaRPr>
          </a:p>
        </p:txBody>
      </p:sp>
      <p:sp>
        <p:nvSpPr>
          <p:cNvPr id="29703" name="任意多边形 6"/>
          <p:cNvSpPr/>
          <p:nvPr/>
        </p:nvSpPr>
        <p:spPr>
          <a:xfrm>
            <a:off x="4686300" y="2195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66FF66"/>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结果公示</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29704" name="任意多边形 7"/>
          <p:cNvSpPr/>
          <p:nvPr/>
        </p:nvSpPr>
        <p:spPr>
          <a:xfrm>
            <a:off x="6213475" y="2195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33CC33"/>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确认上报</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29705" name="任意多边形 8"/>
          <p:cNvSpPr/>
          <p:nvPr/>
        </p:nvSpPr>
        <p:spPr>
          <a:xfrm>
            <a:off x="7740650" y="2195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008000"/>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沟通解释</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29706" name="文本框 5"/>
          <p:cNvSpPr/>
          <p:nvPr/>
        </p:nvSpPr>
        <p:spPr>
          <a:xfrm>
            <a:off x="1725613" y="1816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2</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9707" name="文本框 6"/>
          <p:cNvSpPr/>
          <p:nvPr/>
        </p:nvSpPr>
        <p:spPr>
          <a:xfrm>
            <a:off x="3232150" y="1816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3</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9708" name="文本框 7"/>
          <p:cNvSpPr/>
          <p:nvPr/>
        </p:nvSpPr>
        <p:spPr>
          <a:xfrm>
            <a:off x="4748213" y="1800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4</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9709" name="文本框 8"/>
          <p:cNvSpPr/>
          <p:nvPr/>
        </p:nvSpPr>
        <p:spPr>
          <a:xfrm>
            <a:off x="6286500" y="1808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5</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9710" name="任意多边形 13"/>
          <p:cNvSpPr/>
          <p:nvPr/>
        </p:nvSpPr>
        <p:spPr>
          <a:xfrm>
            <a:off x="104775" y="2195513"/>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FFFFFF"/>
          </a:solidFill>
          <a:ln w="9525">
            <a:noFill/>
          </a:ln>
        </p:spPr>
        <p:txBody>
          <a:bodyPr lIns="140111" tIns="140111" rIns="140111" bIns="140111" anchor="ctr"/>
          <a:lstStyle/>
          <a:p>
            <a:pPr lvl="0" algn="ctr" eaLnBrk="0" hangingPunct="0">
              <a:buNone/>
            </a:pPr>
            <a:r>
              <a:rPr lang="zh-CN" altLang="en-US" sz="2000" b="1" dirty="0">
                <a:latin typeface="Times New Roman" panose="02020603050405020304" pitchFamily="18" charset="0"/>
                <a:ea typeface="华文新魏" pitchFamily="2" charset="-122"/>
                <a:sym typeface="Calibri" panose="020F0502020204030204" pitchFamily="34" charset="0"/>
              </a:rPr>
              <a:t>形式审查</a:t>
            </a:r>
          </a:p>
        </p:txBody>
      </p:sp>
      <p:sp>
        <p:nvSpPr>
          <p:cNvPr id="29711" name="文本框 9"/>
          <p:cNvSpPr/>
          <p:nvPr/>
        </p:nvSpPr>
        <p:spPr>
          <a:xfrm>
            <a:off x="7783513" y="1800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6</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9712" name="文本框 4"/>
          <p:cNvSpPr/>
          <p:nvPr/>
        </p:nvSpPr>
        <p:spPr>
          <a:xfrm>
            <a:off x="123825" y="1808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1</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29713" name="标题 1"/>
          <p:cNvSpPr txBox="1"/>
          <p:nvPr/>
        </p:nvSpPr>
        <p:spPr>
          <a:xfrm>
            <a:off x="182563" y="192088"/>
            <a:ext cx="6477000" cy="650875"/>
          </a:xfrm>
          <a:prstGeom prst="rect">
            <a:avLst/>
          </a:prstGeom>
          <a:noFill/>
          <a:ln w="9525">
            <a:noFill/>
          </a:ln>
        </p:spPr>
        <p:txBody>
          <a:bodyPr/>
          <a:lstStyle/>
          <a:p>
            <a:pPr lvl="0" defTabSz="684530" eaLnBrk="1" hangingPunct="1">
              <a:lnSpc>
                <a:spcPct val="90000"/>
              </a:lnSpc>
            </a:pPr>
            <a:r>
              <a:rPr lang="zh-CN" altLang="en-US" sz="3200" dirty="0">
                <a:latin typeface="Times New Roman" panose="02020603050405020304" pitchFamily="18" charset="0"/>
                <a:ea typeface="华文新魏" pitchFamily="2" charset="-122"/>
                <a:sym typeface="隶书" pitchFamily="49" charset="-122"/>
              </a:rPr>
              <a:t>小班评议</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68"/>
                                        </p:tgtEl>
                                        <p:attrNameLst>
                                          <p:attrName>style.visibility</p:attrName>
                                        </p:attrNameLst>
                                      </p:cBhvr>
                                      <p:to>
                                        <p:strVal val="visible"/>
                                      </p:to>
                                    </p:set>
                                    <p:animEffect>
                                      <p:cBhvr>
                                        <p:cTn id="7" dur="100"/>
                                        <p:tgtEl>
                                          <p:spTgt spid="235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右箭头 17"/>
          <p:cNvSpPr/>
          <p:nvPr/>
        </p:nvSpPr>
        <p:spPr>
          <a:xfrm>
            <a:off x="927100" y="1279525"/>
            <a:ext cx="7604125" cy="2952750"/>
          </a:xfrm>
          <a:prstGeom prst="rightArrow">
            <a:avLst>
              <a:gd name="adj1" fmla="val 50000"/>
              <a:gd name="adj2" fmla="val 49991"/>
            </a:avLst>
          </a:prstGeom>
          <a:noFill/>
          <a:ln w="38100" cap="sq" cmpd="thinThick">
            <a:solidFill>
              <a:srgbClr val="92D050"/>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30723" name="标题 1"/>
          <p:cNvSpPr txBox="1"/>
          <p:nvPr/>
        </p:nvSpPr>
        <p:spPr>
          <a:xfrm>
            <a:off x="182563" y="192088"/>
            <a:ext cx="6477000" cy="650875"/>
          </a:xfrm>
          <a:prstGeom prst="rect">
            <a:avLst/>
          </a:prstGeom>
          <a:noFill/>
          <a:ln w="9525">
            <a:noFill/>
          </a:ln>
        </p:spPr>
        <p:txBody>
          <a:bodyPr/>
          <a:lstStyle/>
          <a:p>
            <a:pPr lvl="0" defTabSz="684530" eaLnBrk="1" hangingPunct="1">
              <a:lnSpc>
                <a:spcPct val="90000"/>
              </a:lnSpc>
            </a:pPr>
            <a:r>
              <a:rPr lang="zh-CN" altLang="en-US" sz="3200" dirty="0">
                <a:latin typeface="Times New Roman" panose="02020603050405020304" pitchFamily="18" charset="0"/>
                <a:ea typeface="华文新魏" pitchFamily="2" charset="-122"/>
                <a:sym typeface="隶书" pitchFamily="49" charset="-122"/>
              </a:rPr>
              <a:t>小班评议</a:t>
            </a:r>
          </a:p>
        </p:txBody>
      </p:sp>
      <p:sp>
        <p:nvSpPr>
          <p:cNvPr id="30724" name="右箭头 3"/>
          <p:cNvSpPr/>
          <p:nvPr/>
        </p:nvSpPr>
        <p:spPr>
          <a:xfrm>
            <a:off x="774700" y="1309688"/>
            <a:ext cx="7604125" cy="2952750"/>
          </a:xfrm>
          <a:prstGeom prst="rightArrow">
            <a:avLst>
              <a:gd name="adj1" fmla="val 50000"/>
              <a:gd name="adj2" fmla="val 49991"/>
            </a:avLst>
          </a:prstGeom>
          <a:noFill/>
          <a:ln w="38100" cap="sq" cmpd="thinThick">
            <a:solidFill>
              <a:srgbClr val="FFFFFF"/>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30725" name="任意多边形 4"/>
          <p:cNvSpPr/>
          <p:nvPr/>
        </p:nvSpPr>
        <p:spPr>
          <a:xfrm>
            <a:off x="1619250" y="2192338"/>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CCFFCC"/>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情况调查</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30726" name="任意多边形 5"/>
          <p:cNvSpPr/>
          <p:nvPr/>
        </p:nvSpPr>
        <p:spPr>
          <a:xfrm>
            <a:off x="3132138" y="2192338"/>
            <a:ext cx="1309687" cy="1181100"/>
          </a:xfrm>
          <a:custGeom>
            <a:avLst/>
            <a:gdLst>
              <a:gd name="txL" fmla="*/ 0 w 1309222"/>
              <a:gd name="txT" fmla="*/ 0 h 1575262"/>
              <a:gd name="txR" fmla="*/ 1309222 w 1309222"/>
              <a:gd name="txB" fmla="*/ 1575262 h 1575262"/>
            </a:gdLst>
            <a:ahLst/>
            <a:cxnLst>
              <a:cxn ang="0">
                <a:pos x="0" y="12245"/>
              </a:cxn>
              <a:cxn ang="0">
                <a:pos x="219144" y="0"/>
              </a:cxn>
              <a:cxn ang="0">
                <a:pos x="1095673" y="0"/>
              </a:cxn>
              <a:cxn ang="0">
                <a:pos x="1314812" y="12245"/>
              </a:cxn>
              <a:cxn ang="0">
                <a:pos x="1314812" y="76152"/>
              </a:cxn>
              <a:cxn ang="0">
                <a:pos x="109567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99FF99"/>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solidFill>
                  <a:srgbClr val="FF0000"/>
                </a:solidFill>
                <a:latin typeface="Times New Roman" panose="02020603050405020304" pitchFamily="18" charset="0"/>
                <a:ea typeface="华文新魏" pitchFamily="2" charset="-122"/>
                <a:sym typeface="黑体" panose="02010609060101010101" pitchFamily="49" charset="-122"/>
                <a:hlinkClick r:id="rId2" action="ppaction://hlinksldjump"/>
              </a:rPr>
              <a:t>认定评议</a:t>
            </a:r>
            <a:endParaRPr lang="zh-CN" altLang="en-US" sz="2000" b="1" i="1" dirty="0">
              <a:solidFill>
                <a:srgbClr val="FF0000"/>
              </a:solidFill>
              <a:latin typeface="Times New Roman" panose="02020603050405020304" pitchFamily="18" charset="0"/>
              <a:ea typeface="华文新魏" pitchFamily="2" charset="-122"/>
              <a:sym typeface="黑体" panose="02010609060101010101" pitchFamily="49" charset="-122"/>
            </a:endParaRPr>
          </a:p>
        </p:txBody>
      </p:sp>
      <p:sp>
        <p:nvSpPr>
          <p:cNvPr id="30727" name="任意多边形 6"/>
          <p:cNvSpPr/>
          <p:nvPr/>
        </p:nvSpPr>
        <p:spPr>
          <a:xfrm>
            <a:off x="4686300" y="2195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66FF66"/>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结果公示</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30728" name="任意多边形 7"/>
          <p:cNvSpPr/>
          <p:nvPr/>
        </p:nvSpPr>
        <p:spPr>
          <a:xfrm>
            <a:off x="6213475" y="2195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33CC33"/>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确认上报</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30729" name="任意多边形 8"/>
          <p:cNvSpPr/>
          <p:nvPr/>
        </p:nvSpPr>
        <p:spPr>
          <a:xfrm>
            <a:off x="7740650" y="2195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008000"/>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沟通解释</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30730" name="文本框 5"/>
          <p:cNvSpPr/>
          <p:nvPr/>
        </p:nvSpPr>
        <p:spPr>
          <a:xfrm>
            <a:off x="1725613" y="1816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2</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0731" name="文本框 6"/>
          <p:cNvSpPr/>
          <p:nvPr/>
        </p:nvSpPr>
        <p:spPr>
          <a:xfrm>
            <a:off x="3232150" y="1816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3</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0732" name="文本框 7"/>
          <p:cNvSpPr/>
          <p:nvPr/>
        </p:nvSpPr>
        <p:spPr>
          <a:xfrm>
            <a:off x="4748213" y="1800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4</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0733" name="文本框 8"/>
          <p:cNvSpPr/>
          <p:nvPr/>
        </p:nvSpPr>
        <p:spPr>
          <a:xfrm>
            <a:off x="6286500" y="1808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5</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0734" name="任意多边形 13"/>
          <p:cNvSpPr/>
          <p:nvPr/>
        </p:nvSpPr>
        <p:spPr>
          <a:xfrm>
            <a:off x="104775" y="2195513"/>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FFFFFF"/>
          </a:solidFill>
          <a:ln w="9525">
            <a:noFill/>
          </a:ln>
        </p:spPr>
        <p:txBody>
          <a:bodyPr lIns="140111" tIns="140111" rIns="140111" bIns="140111" anchor="ctr"/>
          <a:lstStyle/>
          <a:p>
            <a:pPr lvl="0" algn="ctr" eaLnBrk="0" hangingPunct="0">
              <a:buNone/>
            </a:pPr>
            <a:r>
              <a:rPr lang="zh-CN" altLang="en-US" sz="2000" b="1" dirty="0">
                <a:latin typeface="Times New Roman" panose="02020603050405020304" pitchFamily="18" charset="0"/>
                <a:ea typeface="华文新魏" pitchFamily="2" charset="-122"/>
                <a:sym typeface="Calibri" panose="020F0502020204030204" pitchFamily="34" charset="0"/>
              </a:rPr>
              <a:t>形式审查</a:t>
            </a:r>
          </a:p>
        </p:txBody>
      </p:sp>
      <p:sp>
        <p:nvSpPr>
          <p:cNvPr id="30735" name="文本框 9"/>
          <p:cNvSpPr/>
          <p:nvPr/>
        </p:nvSpPr>
        <p:spPr>
          <a:xfrm>
            <a:off x="7783513" y="1800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6</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0736" name="文本框 4"/>
          <p:cNvSpPr/>
          <p:nvPr/>
        </p:nvSpPr>
        <p:spPr>
          <a:xfrm>
            <a:off x="123825" y="1808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1</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79613" y="1068388"/>
            <a:ext cx="4708525" cy="708025"/>
            <a:chOff x="3934891" y="699542"/>
            <a:chExt cx="4708525" cy="707886"/>
          </a:xfrm>
        </p:grpSpPr>
        <p:sp>
          <p:nvSpPr>
            <p:cNvPr id="13334" name="文本框 11"/>
            <p:cNvSpPr txBox="1"/>
            <p:nvPr>
              <p:custDataLst>
                <p:tags r:id="rId13"/>
              </p:custDataLst>
            </p:nvPr>
          </p:nvSpPr>
          <p:spPr>
            <a:xfrm>
              <a:off x="4509566" y="1056729"/>
              <a:ext cx="4133850" cy="300038"/>
            </a:xfrm>
            <a:prstGeom prst="rect">
              <a:avLst/>
            </a:prstGeom>
            <a:noFill/>
            <a:ln w="9525">
              <a:noFill/>
            </a:ln>
          </p:spPr>
          <p:txBody>
            <a:bodyPr anchor="ctr"/>
            <a:lstStyle/>
            <a:p>
              <a:pPr lvl="0" eaLnBrk="1" hangingPunct="1"/>
              <a:r>
                <a:rPr lang="zh-CN" altLang="en-US" sz="2800" b="1" dirty="0">
                  <a:solidFill>
                    <a:schemeClr val="bg1"/>
                  </a:solidFill>
                  <a:latin typeface="Times New Roman" panose="02020603050405020304" pitchFamily="18" charset="0"/>
                  <a:ea typeface="华文新魏" pitchFamily="2" charset="-122"/>
                  <a:sym typeface="黑体" panose="02010609060101010101" pitchFamily="49" charset="-122"/>
                </a:rPr>
                <a:t>定义</a:t>
              </a:r>
            </a:p>
          </p:txBody>
        </p:sp>
        <p:cxnSp>
          <p:nvCxnSpPr>
            <p:cNvPr id="13335" name="直接连接符 3"/>
            <p:cNvCxnSpPr/>
            <p:nvPr>
              <p:custDataLst>
                <p:tags r:id="rId14"/>
              </p:custDataLst>
            </p:nvPr>
          </p:nvCxnSpPr>
          <p:spPr>
            <a:xfrm flipH="1">
              <a:off x="4133329" y="916236"/>
              <a:ext cx="498475" cy="486965"/>
            </a:xfrm>
            <a:prstGeom prst="line">
              <a:avLst/>
            </a:prstGeom>
            <a:ln w="6350" cap="flat" cmpd="sng">
              <a:solidFill>
                <a:srgbClr val="000000"/>
              </a:solidFill>
              <a:prstDash val="solid"/>
              <a:miter/>
              <a:headEnd type="none" w="med" len="med"/>
              <a:tailEnd type="none" w="med" len="med"/>
            </a:ln>
          </p:spPr>
        </p:cxnSp>
        <p:sp>
          <p:nvSpPr>
            <p:cNvPr id="5" name="文本框 13"/>
            <p:cNvSpPr txBox="1">
              <a:spLocks noChangeArrowheads="1"/>
            </p:cNvSpPr>
            <p:nvPr>
              <p:custDataLst>
                <p:tags r:id="rId15"/>
              </p:custDataLst>
            </p:nvPr>
          </p:nvSpPr>
          <p:spPr bwMode="auto">
            <a:xfrm>
              <a:off x="3934891" y="699542"/>
              <a:ext cx="3857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eaLnBrk="1" hangingPunct="1"/>
              <a:r>
                <a:rPr lang="en-US" altLang="zh-CN" sz="4000" dirty="0">
                  <a:solidFill>
                    <a:schemeClr val="bg1"/>
                  </a:solidFill>
                  <a:latin typeface="Times New Roman" panose="02020603050405020304" pitchFamily="18" charset="0"/>
                  <a:ea typeface="华文新魏" pitchFamily="2" charset="-122"/>
                </a:rPr>
                <a:t>1</a:t>
              </a:r>
              <a:endParaRPr lang="zh-CN" altLang="en-US" sz="4000" dirty="0">
                <a:solidFill>
                  <a:schemeClr val="bg1"/>
                </a:solidFill>
                <a:latin typeface="Times New Roman" panose="02020603050405020304" pitchFamily="18" charset="0"/>
                <a:ea typeface="华文新魏" pitchFamily="2" charset="-122"/>
              </a:endParaRPr>
            </a:p>
          </p:txBody>
        </p:sp>
      </p:grpSp>
      <p:grpSp>
        <p:nvGrpSpPr>
          <p:cNvPr id="6" name="组合 5"/>
          <p:cNvGrpSpPr/>
          <p:nvPr/>
        </p:nvGrpSpPr>
        <p:grpSpPr>
          <a:xfrm>
            <a:off x="1979613" y="1792288"/>
            <a:ext cx="4708525" cy="708025"/>
            <a:chOff x="3934891" y="1422548"/>
            <a:chExt cx="4708525" cy="707886"/>
          </a:xfrm>
        </p:grpSpPr>
        <p:sp>
          <p:nvSpPr>
            <p:cNvPr id="7" name="文本框 15"/>
            <p:cNvSpPr txBox="1">
              <a:spLocks noChangeArrowheads="1"/>
            </p:cNvSpPr>
            <p:nvPr>
              <p:custDataLst>
                <p:tags r:id="rId10"/>
              </p:custDataLst>
            </p:nvPr>
          </p:nvSpPr>
          <p:spPr bwMode="auto">
            <a:xfrm>
              <a:off x="4509566" y="1781253"/>
              <a:ext cx="4133850" cy="29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eaLnBrk="1" hangingPunct="1">
                <a:lnSpc>
                  <a:spcPct val="120000"/>
                </a:lnSpc>
              </a:pPr>
              <a:r>
                <a:rPr lang="zh-CN" altLang="en-US" sz="2800" b="1" dirty="0">
                  <a:solidFill>
                    <a:schemeClr val="bg1"/>
                  </a:solidFill>
                  <a:latin typeface="Times New Roman" panose="02020603050405020304" pitchFamily="18" charset="0"/>
                  <a:ea typeface="华文新魏" pitchFamily="2" charset="-122"/>
                  <a:sym typeface="黑体" panose="02010609060101010101" pitchFamily="49" charset="-122"/>
                </a:rPr>
                <a:t>机构设置及职责</a:t>
              </a:r>
              <a:endParaRPr lang="en-US" altLang="zh-CN" sz="2800" dirty="0">
                <a:solidFill>
                  <a:schemeClr val="bg1"/>
                </a:solidFill>
                <a:latin typeface="Times New Roman" panose="02020603050405020304" pitchFamily="18" charset="0"/>
                <a:ea typeface="华文新魏" pitchFamily="2" charset="-122"/>
              </a:endParaRPr>
            </a:p>
          </p:txBody>
        </p:sp>
        <p:cxnSp>
          <p:nvCxnSpPr>
            <p:cNvPr id="13332" name="直接连接符 7"/>
            <p:cNvCxnSpPr/>
            <p:nvPr>
              <p:custDataLst>
                <p:tags r:id="rId11"/>
              </p:custDataLst>
            </p:nvPr>
          </p:nvCxnSpPr>
          <p:spPr>
            <a:xfrm flipH="1">
              <a:off x="4133329" y="1639242"/>
              <a:ext cx="498475" cy="488156"/>
            </a:xfrm>
            <a:prstGeom prst="line">
              <a:avLst/>
            </a:prstGeom>
            <a:ln w="6350" cap="flat" cmpd="sng">
              <a:solidFill>
                <a:srgbClr val="000000"/>
              </a:solidFill>
              <a:prstDash val="solid"/>
              <a:miter/>
              <a:headEnd type="none" w="med" len="med"/>
              <a:tailEnd type="none" w="med" len="med"/>
            </a:ln>
          </p:spPr>
        </p:cxnSp>
        <p:sp>
          <p:nvSpPr>
            <p:cNvPr id="9" name="文本框 17"/>
            <p:cNvSpPr txBox="1">
              <a:spLocks noChangeArrowheads="1"/>
            </p:cNvSpPr>
            <p:nvPr>
              <p:custDataLst>
                <p:tags r:id="rId12"/>
              </p:custDataLst>
            </p:nvPr>
          </p:nvSpPr>
          <p:spPr bwMode="auto">
            <a:xfrm>
              <a:off x="3934891" y="1422548"/>
              <a:ext cx="3857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eaLnBrk="1" hangingPunct="1"/>
              <a:r>
                <a:rPr lang="en-US" altLang="zh-CN" sz="4000" dirty="0">
                  <a:solidFill>
                    <a:schemeClr val="bg1"/>
                  </a:solidFill>
                  <a:latin typeface="Times New Roman" panose="02020603050405020304" pitchFamily="18" charset="0"/>
                  <a:ea typeface="华文新魏" pitchFamily="2" charset="-122"/>
                </a:rPr>
                <a:t>2</a:t>
              </a:r>
              <a:endParaRPr lang="zh-CN" altLang="en-US" sz="4000" dirty="0">
                <a:solidFill>
                  <a:schemeClr val="bg1"/>
                </a:solidFill>
                <a:latin typeface="Times New Roman" panose="02020603050405020304" pitchFamily="18" charset="0"/>
                <a:ea typeface="华文新魏" pitchFamily="2" charset="-122"/>
              </a:endParaRPr>
            </a:p>
          </p:txBody>
        </p:sp>
      </p:grpSp>
      <p:grpSp>
        <p:nvGrpSpPr>
          <p:cNvPr id="10" name="组合 9"/>
          <p:cNvGrpSpPr/>
          <p:nvPr/>
        </p:nvGrpSpPr>
        <p:grpSpPr>
          <a:xfrm>
            <a:off x="1979613" y="2511425"/>
            <a:ext cx="4708525" cy="708025"/>
            <a:chOff x="3934891" y="2142628"/>
            <a:chExt cx="4708525" cy="707886"/>
          </a:xfrm>
        </p:grpSpPr>
        <p:sp>
          <p:nvSpPr>
            <p:cNvPr id="11" name="文本框 19"/>
            <p:cNvSpPr txBox="1">
              <a:spLocks noChangeArrowheads="1"/>
            </p:cNvSpPr>
            <p:nvPr>
              <p:custDataLst>
                <p:tags r:id="rId7"/>
              </p:custDataLst>
            </p:nvPr>
          </p:nvSpPr>
          <p:spPr bwMode="auto">
            <a:xfrm>
              <a:off x="4509566" y="2501333"/>
              <a:ext cx="4133850" cy="299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eaLnBrk="1" hangingPunct="1">
                <a:lnSpc>
                  <a:spcPct val="120000"/>
                </a:lnSpc>
              </a:pPr>
              <a:r>
                <a:rPr lang="zh-CN" altLang="en-US" sz="2800" b="1" dirty="0">
                  <a:solidFill>
                    <a:schemeClr val="bg1"/>
                  </a:solidFill>
                  <a:latin typeface="Times New Roman" panose="02020603050405020304" pitchFamily="18" charset="0"/>
                  <a:ea typeface="华文新魏" pitchFamily="2" charset="-122"/>
                  <a:sym typeface="黑体" panose="02010609060101010101" pitchFamily="49" charset="-122"/>
                </a:rPr>
                <a:t>评议和认定的参考条件</a:t>
              </a:r>
              <a:endParaRPr lang="en-US" altLang="zh-CN" sz="2800" dirty="0">
                <a:solidFill>
                  <a:schemeClr val="bg1"/>
                </a:solidFill>
                <a:latin typeface="Times New Roman" panose="02020603050405020304" pitchFamily="18" charset="0"/>
                <a:ea typeface="华文新魏" pitchFamily="2" charset="-122"/>
              </a:endParaRPr>
            </a:p>
          </p:txBody>
        </p:sp>
        <p:cxnSp>
          <p:nvCxnSpPr>
            <p:cNvPr id="13329" name="直接连接符 11"/>
            <p:cNvCxnSpPr/>
            <p:nvPr>
              <p:custDataLst>
                <p:tags r:id="rId8"/>
              </p:custDataLst>
            </p:nvPr>
          </p:nvCxnSpPr>
          <p:spPr>
            <a:xfrm flipH="1">
              <a:off x="4133329" y="2359322"/>
              <a:ext cx="498475" cy="488156"/>
            </a:xfrm>
            <a:prstGeom prst="line">
              <a:avLst/>
            </a:prstGeom>
            <a:ln w="6350" cap="flat" cmpd="sng">
              <a:solidFill>
                <a:srgbClr val="000000"/>
              </a:solidFill>
              <a:prstDash val="solid"/>
              <a:miter/>
              <a:headEnd type="none" w="med" len="med"/>
              <a:tailEnd type="none" w="med" len="med"/>
            </a:ln>
          </p:spPr>
        </p:cxnSp>
        <p:sp>
          <p:nvSpPr>
            <p:cNvPr id="13" name="文本框 21"/>
            <p:cNvSpPr txBox="1">
              <a:spLocks noChangeArrowheads="1"/>
            </p:cNvSpPr>
            <p:nvPr>
              <p:custDataLst>
                <p:tags r:id="rId9"/>
              </p:custDataLst>
            </p:nvPr>
          </p:nvSpPr>
          <p:spPr bwMode="auto">
            <a:xfrm>
              <a:off x="3934891" y="2142628"/>
              <a:ext cx="3857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eaLnBrk="1" hangingPunct="1"/>
              <a:r>
                <a:rPr lang="en-US" altLang="zh-CN" sz="4000" dirty="0">
                  <a:solidFill>
                    <a:schemeClr val="bg1"/>
                  </a:solidFill>
                  <a:latin typeface="Times New Roman" panose="02020603050405020304" pitchFamily="18" charset="0"/>
                  <a:ea typeface="华文新魏" pitchFamily="2" charset="-122"/>
                </a:rPr>
                <a:t>3</a:t>
              </a:r>
              <a:endParaRPr lang="zh-CN" altLang="en-US" sz="4000" dirty="0">
                <a:solidFill>
                  <a:schemeClr val="bg1"/>
                </a:solidFill>
                <a:latin typeface="Times New Roman" panose="02020603050405020304" pitchFamily="18" charset="0"/>
                <a:ea typeface="华文新魏" pitchFamily="2" charset="-122"/>
              </a:endParaRPr>
            </a:p>
          </p:txBody>
        </p:sp>
      </p:grpSp>
      <p:grpSp>
        <p:nvGrpSpPr>
          <p:cNvPr id="14" name="组合 13"/>
          <p:cNvGrpSpPr/>
          <p:nvPr/>
        </p:nvGrpSpPr>
        <p:grpSpPr>
          <a:xfrm>
            <a:off x="1979613" y="3232150"/>
            <a:ext cx="4708525" cy="708025"/>
            <a:chOff x="3934891" y="2862708"/>
            <a:chExt cx="4708525" cy="707886"/>
          </a:xfrm>
        </p:grpSpPr>
        <p:sp>
          <p:nvSpPr>
            <p:cNvPr id="13325" name="文本框 23"/>
            <p:cNvSpPr txBox="1"/>
            <p:nvPr>
              <p:custDataLst>
                <p:tags r:id="rId4"/>
              </p:custDataLst>
            </p:nvPr>
          </p:nvSpPr>
          <p:spPr>
            <a:xfrm>
              <a:off x="4509566" y="3221086"/>
              <a:ext cx="4133850" cy="300038"/>
            </a:xfrm>
            <a:prstGeom prst="rect">
              <a:avLst/>
            </a:prstGeom>
            <a:noFill/>
            <a:ln w="9525">
              <a:noFill/>
            </a:ln>
          </p:spPr>
          <p:txBody>
            <a:bodyPr anchor="ctr"/>
            <a:lstStyle/>
            <a:p>
              <a:pPr lvl="0" eaLnBrk="0" hangingPunct="0"/>
              <a:r>
                <a:rPr lang="zh-CN" altLang="en-US" sz="2800" b="1" dirty="0">
                  <a:solidFill>
                    <a:schemeClr val="bg1"/>
                  </a:solidFill>
                  <a:latin typeface="Times New Roman" panose="02020603050405020304" pitchFamily="18" charset="0"/>
                  <a:ea typeface="华文新魏" pitchFamily="2" charset="-122"/>
                  <a:sym typeface="黑体" panose="02010609060101010101" pitchFamily="49" charset="-122"/>
                </a:rPr>
                <a:t>工作程序</a:t>
              </a:r>
            </a:p>
          </p:txBody>
        </p:sp>
        <p:cxnSp>
          <p:nvCxnSpPr>
            <p:cNvPr id="13326" name="直接连接符 15"/>
            <p:cNvCxnSpPr/>
            <p:nvPr>
              <p:custDataLst>
                <p:tags r:id="rId5"/>
              </p:custDataLst>
            </p:nvPr>
          </p:nvCxnSpPr>
          <p:spPr>
            <a:xfrm flipH="1">
              <a:off x="4133329" y="3079402"/>
              <a:ext cx="498475" cy="486966"/>
            </a:xfrm>
            <a:prstGeom prst="line">
              <a:avLst/>
            </a:prstGeom>
            <a:ln w="6350" cap="flat" cmpd="sng">
              <a:solidFill>
                <a:srgbClr val="000000"/>
              </a:solidFill>
              <a:prstDash val="solid"/>
              <a:miter/>
              <a:headEnd type="none" w="med" len="med"/>
              <a:tailEnd type="none" w="med" len="med"/>
            </a:ln>
          </p:spPr>
        </p:cxnSp>
        <p:sp>
          <p:nvSpPr>
            <p:cNvPr id="17" name="文本框 25"/>
            <p:cNvSpPr txBox="1">
              <a:spLocks noChangeArrowheads="1"/>
            </p:cNvSpPr>
            <p:nvPr>
              <p:custDataLst>
                <p:tags r:id="rId6"/>
              </p:custDataLst>
            </p:nvPr>
          </p:nvSpPr>
          <p:spPr bwMode="auto">
            <a:xfrm>
              <a:off x="3934891" y="2862708"/>
              <a:ext cx="3857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eaLnBrk="1" hangingPunct="1"/>
              <a:r>
                <a:rPr lang="en-US" altLang="zh-CN" sz="4000" dirty="0">
                  <a:solidFill>
                    <a:schemeClr val="bg1"/>
                  </a:solidFill>
                  <a:latin typeface="Times New Roman" panose="02020603050405020304" pitchFamily="18" charset="0"/>
                  <a:ea typeface="华文新魏" pitchFamily="2" charset="-122"/>
                </a:rPr>
                <a:t>4</a:t>
              </a:r>
              <a:endParaRPr lang="zh-CN" altLang="en-US" sz="4000" dirty="0">
                <a:solidFill>
                  <a:schemeClr val="bg1"/>
                </a:solidFill>
                <a:latin typeface="Times New Roman" panose="02020603050405020304" pitchFamily="18" charset="0"/>
                <a:ea typeface="华文新魏" pitchFamily="2" charset="-122"/>
              </a:endParaRPr>
            </a:p>
          </p:txBody>
        </p:sp>
      </p:grpSp>
      <p:grpSp>
        <p:nvGrpSpPr>
          <p:cNvPr id="18" name="组合 17"/>
          <p:cNvGrpSpPr/>
          <p:nvPr/>
        </p:nvGrpSpPr>
        <p:grpSpPr>
          <a:xfrm>
            <a:off x="1979613" y="3951288"/>
            <a:ext cx="4708525" cy="708025"/>
            <a:chOff x="3951288" y="3300214"/>
            <a:chExt cx="4708525" cy="707886"/>
          </a:xfrm>
        </p:grpSpPr>
        <p:sp>
          <p:nvSpPr>
            <p:cNvPr id="19" name="文本框 23"/>
            <p:cNvSpPr txBox="1">
              <a:spLocks noChangeArrowheads="1"/>
            </p:cNvSpPr>
            <p:nvPr>
              <p:custDataLst>
                <p:tags r:id="rId1"/>
              </p:custDataLst>
            </p:nvPr>
          </p:nvSpPr>
          <p:spPr bwMode="auto">
            <a:xfrm>
              <a:off x="4525963" y="3658919"/>
              <a:ext cx="4133850" cy="29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eaLnBrk="1" hangingPunct="1">
                <a:lnSpc>
                  <a:spcPct val="120000"/>
                </a:lnSpc>
              </a:pPr>
              <a:r>
                <a:rPr lang="zh-CN" altLang="en-US" sz="2800" b="1" dirty="0">
                  <a:solidFill>
                    <a:schemeClr val="bg1"/>
                  </a:solidFill>
                  <a:latin typeface="Times New Roman" panose="02020603050405020304" pitchFamily="18" charset="0"/>
                  <a:ea typeface="华文新魏" pitchFamily="2" charset="-122"/>
                  <a:sym typeface="黑体" panose="02010609060101010101" pitchFamily="49" charset="-122"/>
                </a:rPr>
                <a:t>工作要求</a:t>
              </a:r>
              <a:endParaRPr lang="en-US" altLang="zh-CN" sz="2800" dirty="0">
                <a:solidFill>
                  <a:schemeClr val="bg1"/>
                </a:solidFill>
                <a:latin typeface="Times New Roman" panose="02020603050405020304" pitchFamily="18" charset="0"/>
                <a:ea typeface="华文新魏" pitchFamily="2" charset="-122"/>
              </a:endParaRPr>
            </a:p>
          </p:txBody>
        </p:sp>
        <p:cxnSp>
          <p:nvCxnSpPr>
            <p:cNvPr id="13323" name="直接连接符 19"/>
            <p:cNvCxnSpPr/>
            <p:nvPr>
              <p:custDataLst>
                <p:tags r:id="rId2"/>
              </p:custDataLst>
            </p:nvPr>
          </p:nvCxnSpPr>
          <p:spPr>
            <a:xfrm flipH="1">
              <a:off x="4149726" y="3516908"/>
              <a:ext cx="498475" cy="486966"/>
            </a:xfrm>
            <a:prstGeom prst="line">
              <a:avLst/>
            </a:prstGeom>
            <a:ln w="6350" cap="flat" cmpd="sng">
              <a:solidFill>
                <a:srgbClr val="000000"/>
              </a:solidFill>
              <a:prstDash val="solid"/>
              <a:miter/>
              <a:headEnd type="none" w="med" len="med"/>
              <a:tailEnd type="none" w="med" len="med"/>
            </a:ln>
          </p:spPr>
        </p:cxnSp>
        <p:sp>
          <p:nvSpPr>
            <p:cNvPr id="21" name="文本框 25"/>
            <p:cNvSpPr txBox="1">
              <a:spLocks noChangeArrowheads="1"/>
            </p:cNvSpPr>
            <p:nvPr>
              <p:custDataLst>
                <p:tags r:id="rId3"/>
              </p:custDataLst>
            </p:nvPr>
          </p:nvSpPr>
          <p:spPr bwMode="auto">
            <a:xfrm>
              <a:off x="3951288" y="3300214"/>
              <a:ext cx="3857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eaLnBrk="1" hangingPunct="1"/>
              <a:r>
                <a:rPr lang="en-US" altLang="zh-CN" sz="4000" dirty="0">
                  <a:solidFill>
                    <a:schemeClr val="bg1"/>
                  </a:solidFill>
                  <a:latin typeface="Times New Roman" panose="02020603050405020304" pitchFamily="18" charset="0"/>
                  <a:ea typeface="华文新魏" pitchFamily="2" charset="-122"/>
                </a:rPr>
                <a:t>5</a:t>
              </a:r>
              <a:endParaRPr lang="zh-CN" altLang="en-US" sz="4000" dirty="0">
                <a:solidFill>
                  <a:schemeClr val="bg1"/>
                </a:solidFill>
                <a:latin typeface="Times New Roman" panose="02020603050405020304" pitchFamily="18" charset="0"/>
                <a:ea typeface="华文新魏" pitchFamily="2" charset="-122"/>
              </a:endParaRPr>
            </a:p>
          </p:txBody>
        </p:sp>
      </p:grpSp>
      <p:pic>
        <p:nvPicPr>
          <p:cNvPr id="13319" name="Picture 1" descr="D:\Users\john\Desktop\669e3adc22954d10a64408a58f87088d_th.jpeg"/>
          <p:cNvPicPr>
            <a:picLocks noChangeAspect="1"/>
          </p:cNvPicPr>
          <p:nvPr/>
        </p:nvPicPr>
        <p:blipFill>
          <a:blip r:embed="rId17">
            <a:clrChange>
              <a:clrFrom>
                <a:srgbClr val="FFFFFF"/>
              </a:clrFrom>
              <a:clrTo>
                <a:srgbClr val="FFFFFF">
                  <a:alpha val="0"/>
                </a:srgbClr>
              </a:clrTo>
            </a:clrChange>
          </a:blip>
          <a:stretch>
            <a:fillRect/>
          </a:stretch>
        </p:blipFill>
        <p:spPr>
          <a:xfrm>
            <a:off x="6359525" y="2971800"/>
            <a:ext cx="3109913" cy="2165350"/>
          </a:xfrm>
          <a:prstGeom prst="rect">
            <a:avLst/>
          </a:prstGeom>
          <a:noFill/>
          <a:ln w="9525">
            <a:noFill/>
          </a:ln>
        </p:spPr>
      </p:pic>
      <p:sp>
        <p:nvSpPr>
          <p:cNvPr id="13320" name="标题 1"/>
          <p:cNvSpPr/>
          <p:nvPr/>
        </p:nvSpPr>
        <p:spPr>
          <a:xfrm>
            <a:off x="1333500" y="120650"/>
            <a:ext cx="6477000" cy="650875"/>
          </a:xfrm>
          <a:prstGeom prst="rect">
            <a:avLst/>
          </a:prstGeom>
          <a:noFill/>
          <a:ln w="9525">
            <a:noFill/>
          </a:ln>
        </p:spPr>
        <p:txBody>
          <a:bodyPr anchor="ctr"/>
          <a:lstStyle/>
          <a:p>
            <a:pPr lvl="0" algn="ctr" eaLnBrk="1" hangingPunct="1">
              <a:buNone/>
            </a:pPr>
            <a:r>
              <a:rPr lang="zh-CN" altLang="en-US" sz="3200" b="1" dirty="0">
                <a:solidFill>
                  <a:schemeClr val="bg1"/>
                </a:solidFill>
                <a:latin typeface="Times New Roman" panose="02020603050405020304" pitchFamily="18" charset="0"/>
                <a:ea typeface="华文新魏" pitchFamily="2" charset="-122"/>
                <a:sym typeface="Arial" panose="020B0604020202020204" pitchFamily="34" charset="0"/>
              </a:rPr>
              <a:t>家庭经济困难学生认定政策解读</a:t>
            </a:r>
            <a:endParaRPr lang="zh-CN" altLang="en-US" sz="2000" dirty="0">
              <a:solidFill>
                <a:schemeClr val="bg1"/>
              </a:solidFill>
              <a:latin typeface="Times New Roman" panose="02020603050405020304" pitchFamily="18" charset="0"/>
              <a:ea typeface="华文新魏" pitchFamily="2" charset="-122"/>
            </a:endParaRPr>
          </a:p>
        </p:txBody>
      </p:sp>
      <p:sp>
        <p:nvSpPr>
          <p:cNvPr id="13321" name="直接连接符 1"/>
          <p:cNvSpPr/>
          <p:nvPr/>
        </p:nvSpPr>
        <p:spPr>
          <a:xfrm>
            <a:off x="179388" y="714375"/>
            <a:ext cx="8713787" cy="0"/>
          </a:xfrm>
          <a:prstGeom prst="line">
            <a:avLst/>
          </a:prstGeom>
          <a:ln w="9525" cap="flat" cmpd="sng">
            <a:solidFill>
              <a:srgbClr val="A5A5A5"/>
            </a:solidFill>
            <a:prstDash val="solid"/>
            <a:bevel/>
            <a:headEnd type="none" w="med" len="med"/>
            <a:tailEnd type="none" w="med" len="med"/>
          </a:ln>
        </p:spPr>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
          <p:cNvSpPr>
            <a:spLocks noGrp="1"/>
          </p:cNvSpPr>
          <p:nvPr>
            <p:ph type="title"/>
          </p:nvPr>
        </p:nvSpPr>
        <p:spPr>
          <a:xfrm>
            <a:off x="4841875" y="407988"/>
            <a:ext cx="4267200" cy="650875"/>
          </a:xfrm>
          <a:prstGeom prst="rect">
            <a:avLst/>
          </a:prstGeom>
          <a:noFill/>
          <a:ln w="9525">
            <a:noFill/>
          </a:ln>
        </p:spPr>
        <p:txBody>
          <a:bodyPr/>
          <a:lstStyle/>
          <a:p>
            <a:pPr lvl="0" algn="ctr" eaLnBrk="1" hangingPunct="1"/>
            <a:r>
              <a:rPr lang="zh-CN" altLang="en-US" sz="3200" dirty="0">
                <a:latin typeface="Times New Roman" panose="02020603050405020304" pitchFamily="18" charset="0"/>
                <a:ea typeface="华文新魏" pitchFamily="2" charset="-122"/>
                <a:sym typeface="隶书" pitchFamily="49" charset="-122"/>
              </a:rPr>
              <a:t>认定评议</a:t>
            </a:r>
          </a:p>
        </p:txBody>
      </p:sp>
      <p:sp>
        <p:nvSpPr>
          <p:cNvPr id="31747" name="Text Box 24"/>
          <p:cNvSpPr/>
          <p:nvPr/>
        </p:nvSpPr>
        <p:spPr>
          <a:xfrm>
            <a:off x="34925" y="533400"/>
            <a:ext cx="5000625" cy="736600"/>
          </a:xfrm>
          <a:prstGeom prst="rect">
            <a:avLst/>
          </a:prstGeom>
          <a:solidFill>
            <a:srgbClr val="F8FAE9"/>
          </a:solidFill>
          <a:ln w="9525">
            <a:noFill/>
          </a:ln>
        </p:spPr>
        <p:txBody>
          <a:bodyPr>
            <a:spAutoFit/>
          </a:bodyPr>
          <a:lstStyle/>
          <a:p>
            <a:pPr lvl="0" indent="457200" eaLnBrk="0" hangingPunct="0">
              <a:lnSpc>
                <a:spcPct val="120000"/>
              </a:lnSpc>
              <a:spcBef>
                <a:spcPct val="50000"/>
              </a:spcBef>
            </a:pP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评议组成员介绍调查情况，评议组充分酝酿和评议，汇总各成员意见，并基本达成一致。</a:t>
            </a:r>
            <a:endParaRPr lang="zh-CN" altLang="en-US" b="1" dirty="0">
              <a:solidFill>
                <a:srgbClr val="404040"/>
              </a:solidFill>
              <a:latin typeface="Times New Roman" panose="02020603050405020304" pitchFamily="18" charset="0"/>
              <a:ea typeface="华文新魏" pitchFamily="2" charset="-122"/>
              <a:sym typeface="Arial" panose="020B0604020202020204" pitchFamily="34" charset="0"/>
            </a:endParaRPr>
          </a:p>
        </p:txBody>
      </p:sp>
      <p:sp>
        <p:nvSpPr>
          <p:cNvPr id="25604" name="Text Box 30"/>
          <p:cNvSpPr>
            <a:spLocks noChangeArrowheads="1"/>
          </p:cNvSpPr>
          <p:nvPr/>
        </p:nvSpPr>
        <p:spPr bwMode="auto">
          <a:xfrm>
            <a:off x="34925" y="1431925"/>
            <a:ext cx="5000625" cy="3222625"/>
          </a:xfrm>
          <a:prstGeom prst="rect">
            <a:avLst/>
          </a:prstGeom>
          <a:solidFill>
            <a:srgbClr val="F8FAE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indent="457200">
              <a:spcBef>
                <a:spcPct val="50000"/>
              </a:spcBef>
              <a:buNone/>
            </a:pP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按下列评分标准</a:t>
            </a: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a:t>
            </a:r>
            <a:endPar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endParaRPr>
          </a:p>
          <a:p>
            <a:pPr lvl="0" indent="457200">
              <a:spcBef>
                <a:spcPct val="50000"/>
              </a:spcBef>
              <a:buChar char="•"/>
            </a:pP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100</a:t>
            </a: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a:t>
            </a:r>
            <a:r>
              <a:rPr lang="zh-CN" altLang="en-US" b="1" dirty="0">
                <a:solidFill>
                  <a:srgbClr val="FF0000"/>
                </a:solidFill>
                <a:latin typeface="Times New Roman" panose="02020603050405020304" pitchFamily="18" charset="0"/>
                <a:ea typeface="华文新魏" pitchFamily="2" charset="-122"/>
                <a:sym typeface="黑体" panose="02010609060101010101" pitchFamily="49" charset="-122"/>
              </a:rPr>
              <a:t>家庭经济特别困难</a:t>
            </a: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&gt;</a:t>
            </a: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9</a:t>
            </a: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0</a:t>
            </a: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a:t>
            </a:r>
            <a:endParaRPr lang="en-US" altLang="x-none" b="1" dirty="0">
              <a:solidFill>
                <a:srgbClr val="404040"/>
              </a:solidFill>
              <a:latin typeface="Times New Roman" panose="02020603050405020304" pitchFamily="18" charset="0"/>
              <a:ea typeface="华文新魏" pitchFamily="2" charset="-122"/>
              <a:sym typeface="黑体" panose="02010609060101010101" pitchFamily="49" charset="-122"/>
            </a:endParaRPr>
          </a:p>
          <a:p>
            <a:pPr lvl="0" indent="457200">
              <a:spcBef>
                <a:spcPct val="50000"/>
              </a:spcBef>
              <a:buChar char="•"/>
            </a:pP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9</a:t>
            </a: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0</a:t>
            </a: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a:t>
            </a:r>
            <a:r>
              <a:rPr lang="zh-CN" altLang="en-US" b="1" dirty="0">
                <a:solidFill>
                  <a:srgbClr val="FF0000"/>
                </a:solidFill>
                <a:latin typeface="Times New Roman" panose="02020603050405020304" pitchFamily="18" charset="0"/>
                <a:ea typeface="华文新魏" pitchFamily="2" charset="-122"/>
                <a:sym typeface="黑体" panose="02010609060101010101" pitchFamily="49" charset="-122"/>
              </a:rPr>
              <a:t>家庭经济困难</a:t>
            </a: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&gt;</a:t>
            </a: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5</a:t>
            </a: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0</a:t>
            </a: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a:t>
            </a:r>
            <a:endParaRPr lang="en-US" altLang="x-none" b="1" dirty="0">
              <a:solidFill>
                <a:srgbClr val="404040"/>
              </a:solidFill>
              <a:latin typeface="Times New Roman" panose="02020603050405020304" pitchFamily="18" charset="0"/>
              <a:ea typeface="华文新魏" pitchFamily="2" charset="-122"/>
              <a:sym typeface="黑体" panose="02010609060101010101" pitchFamily="49" charset="-122"/>
            </a:endParaRPr>
          </a:p>
          <a:p>
            <a:pPr lvl="0" indent="457200">
              <a:spcBef>
                <a:spcPct val="50000"/>
              </a:spcBef>
              <a:buChar char="•"/>
            </a:pP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50≥</a:t>
            </a:r>
            <a:r>
              <a:rPr lang="zh-CN" altLang="en-US" b="1" dirty="0">
                <a:solidFill>
                  <a:srgbClr val="FF0000"/>
                </a:solidFill>
                <a:latin typeface="Times New Roman" panose="02020603050405020304" pitchFamily="18" charset="0"/>
                <a:ea typeface="华文新魏" pitchFamily="2" charset="-122"/>
                <a:sym typeface="黑体" panose="02010609060101010101" pitchFamily="49" charset="-122"/>
              </a:rPr>
              <a:t>家庭经济困难程度不明显或不困难</a:t>
            </a: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a:t>
            </a: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0</a:t>
            </a:r>
            <a:endParaRPr lang="zh-CN" altLang="en-US" b="1" dirty="0">
              <a:solidFill>
                <a:srgbClr val="404040"/>
              </a:solidFill>
              <a:latin typeface="Times New Roman" panose="02020603050405020304" pitchFamily="18" charset="0"/>
              <a:ea typeface="华文新魏" pitchFamily="2" charset="-122"/>
              <a:sym typeface="Arial" panose="020B0604020202020204" pitchFamily="34" charset="0"/>
            </a:endParaRPr>
          </a:p>
          <a:p>
            <a:pPr lvl="0" indent="457200">
              <a:lnSpc>
                <a:spcPct val="120000"/>
              </a:lnSpc>
              <a:spcBef>
                <a:spcPct val="50000"/>
              </a:spcBef>
              <a:buNone/>
            </a:pP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填写</a:t>
            </a: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a:t>
            </a: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家庭经济困难认定小班评议评分表</a:t>
            </a:r>
            <a:r>
              <a:rPr lang="en-US" altLang="zh-CN" b="1" dirty="0">
                <a:solidFill>
                  <a:srgbClr val="404040"/>
                </a:solidFill>
                <a:latin typeface="Times New Roman" panose="02020603050405020304" pitchFamily="18" charset="0"/>
                <a:ea typeface="华文新魏" pitchFamily="2" charset="-122"/>
                <a:sym typeface="黑体" panose="02010609060101010101" pitchFamily="49" charset="-122"/>
              </a:rPr>
              <a:t>》</a:t>
            </a:r>
            <a:r>
              <a:rPr lang="zh-CN" altLang="en-US" b="1" dirty="0">
                <a:solidFill>
                  <a:srgbClr val="404040"/>
                </a:solidFill>
                <a:latin typeface="Times New Roman" panose="02020603050405020304" pitchFamily="18" charset="0"/>
                <a:ea typeface="华文新魏" pitchFamily="2" charset="-122"/>
                <a:sym typeface="黑体" panose="02010609060101010101" pitchFamily="49" charset="-122"/>
              </a:rPr>
              <a:t>并签名。</a:t>
            </a:r>
          </a:p>
          <a:p>
            <a:pPr lvl="0" indent="457200">
              <a:lnSpc>
                <a:spcPct val="120000"/>
              </a:lnSpc>
              <a:spcBef>
                <a:spcPct val="50000"/>
              </a:spcBef>
              <a:buNone/>
            </a:pPr>
            <a:r>
              <a:rPr lang="zh-CN" altLang="en-US" b="1" dirty="0">
                <a:solidFill>
                  <a:schemeClr val="hlink"/>
                </a:solidFill>
                <a:latin typeface="Times New Roman" panose="02020603050405020304" pitchFamily="18" charset="0"/>
                <a:ea typeface="华文新魏" pitchFamily="2" charset="-122"/>
                <a:sym typeface="黑体" panose="02010609060101010101" pitchFamily="49" charset="-122"/>
              </a:rPr>
              <a:t>评议得分50分及其以下者不算困难，不具备申请国家助学金资助资格。</a:t>
            </a:r>
          </a:p>
        </p:txBody>
      </p:sp>
      <p:sp>
        <p:nvSpPr>
          <p:cNvPr id="25606" name="矩形 7"/>
          <p:cNvSpPr/>
          <p:nvPr/>
        </p:nvSpPr>
        <p:spPr>
          <a:xfrm>
            <a:off x="5108575" y="2035175"/>
            <a:ext cx="3927475" cy="1200150"/>
          </a:xfrm>
          <a:prstGeom prst="rect">
            <a:avLst/>
          </a:prstGeom>
          <a:solidFill>
            <a:srgbClr val="CCEAAC"/>
          </a:solidFill>
          <a:ln w="9525">
            <a:noFill/>
          </a:ln>
        </p:spPr>
        <p:txBody>
          <a:bodyPr>
            <a:spAutoFit/>
          </a:bodyPr>
          <a:lstStyle/>
          <a:p>
            <a:pPr marL="285750" lvl="0" indent="-285750" eaLnBrk="0" hangingPunct="0">
              <a:buFont typeface="Wingdings" panose="05000000000000000000" pitchFamily="2" charset="2"/>
              <a:buChar char="Ø"/>
            </a:pPr>
            <a:r>
              <a:rPr lang="zh-CN" altLang="en-US" b="1" dirty="0">
                <a:solidFill>
                  <a:srgbClr val="0B2F12"/>
                </a:solidFill>
                <a:latin typeface="Times New Roman" panose="02020603050405020304" pitchFamily="18" charset="0"/>
                <a:ea typeface="华文新魏" pitchFamily="2" charset="-122"/>
                <a:sym typeface="隶书" pitchFamily="49" charset="-122"/>
              </a:rPr>
              <a:t>评议组组长、副组长要逐一检查评分情况，对评分中</a:t>
            </a:r>
            <a:r>
              <a:rPr lang="zh-CN" altLang="en-US" b="1" dirty="0">
                <a:solidFill>
                  <a:srgbClr val="FF0000"/>
                </a:solidFill>
                <a:latin typeface="Times New Roman" panose="02020603050405020304" pitchFamily="18" charset="0"/>
                <a:ea typeface="华文新魏" pitchFamily="2" charset="-122"/>
                <a:sym typeface="隶书" pitchFamily="49" charset="-122"/>
              </a:rPr>
              <a:t>离均差较大</a:t>
            </a:r>
            <a:r>
              <a:rPr lang="zh-CN" altLang="en-US" b="1" dirty="0">
                <a:solidFill>
                  <a:srgbClr val="0B2F12"/>
                </a:solidFill>
                <a:latin typeface="Times New Roman" panose="02020603050405020304" pitchFamily="18" charset="0"/>
                <a:ea typeface="华文新魏" pitchFamily="2" charset="-122"/>
                <a:sym typeface="隶书" pitchFamily="49" charset="-122"/>
              </a:rPr>
              <a:t>的评议组成员进行</a:t>
            </a:r>
            <a:r>
              <a:rPr lang="zh-CN" altLang="en-US" b="1" dirty="0">
                <a:solidFill>
                  <a:srgbClr val="FF0000"/>
                </a:solidFill>
                <a:latin typeface="Times New Roman" panose="02020603050405020304" pitchFamily="18" charset="0"/>
                <a:ea typeface="华文新魏" pitchFamily="2" charset="-122"/>
                <a:sym typeface="隶书" pitchFamily="49" charset="-122"/>
              </a:rPr>
              <a:t>个别沟通</a:t>
            </a:r>
            <a:r>
              <a:rPr lang="zh-CN" altLang="en-US" b="1" dirty="0">
                <a:solidFill>
                  <a:srgbClr val="0B2F12"/>
                </a:solidFill>
                <a:latin typeface="Times New Roman" panose="02020603050405020304" pitchFamily="18" charset="0"/>
                <a:ea typeface="华文新魏" pitchFamily="2" charset="-122"/>
                <a:sym typeface="隶书" pitchFamily="49" charset="-122"/>
              </a:rPr>
              <a:t>了解情况，尽量避免</a:t>
            </a:r>
            <a:r>
              <a:rPr lang="zh-CN" altLang="en-US" b="1" dirty="0">
                <a:solidFill>
                  <a:srgbClr val="FF0000"/>
                </a:solidFill>
                <a:latin typeface="Times New Roman" panose="02020603050405020304" pitchFamily="18" charset="0"/>
                <a:ea typeface="华文新魏" pitchFamily="2" charset="-122"/>
                <a:sym typeface="隶书" pitchFamily="49" charset="-122"/>
              </a:rPr>
              <a:t>偏差</a:t>
            </a:r>
            <a:r>
              <a:rPr lang="zh-CN" altLang="en-US" b="1" dirty="0">
                <a:solidFill>
                  <a:srgbClr val="0B2F12"/>
                </a:solidFill>
                <a:latin typeface="Times New Roman" panose="02020603050405020304" pitchFamily="18" charset="0"/>
                <a:ea typeface="华文新魏" pitchFamily="2" charset="-122"/>
                <a:sym typeface="隶书" pitchFamily="49" charset="-122"/>
              </a:rPr>
              <a:t>。</a:t>
            </a:r>
            <a:endParaRPr lang="zh-CN" altLang="en-US" dirty="0">
              <a:solidFill>
                <a:srgbClr val="0B2F12"/>
              </a:solidFill>
              <a:latin typeface="Times New Roman" panose="02020603050405020304" pitchFamily="18" charset="0"/>
              <a:ea typeface="华文新魏" pitchFamily="2" charset="-122"/>
              <a:sym typeface="隶书" pitchFamily="49" charset="-122"/>
            </a:endParaRPr>
          </a:p>
        </p:txBody>
      </p:sp>
      <p:sp>
        <p:nvSpPr>
          <p:cNvPr id="25607" name="矩形 9"/>
          <p:cNvSpPr/>
          <p:nvPr/>
        </p:nvSpPr>
        <p:spPr>
          <a:xfrm>
            <a:off x="5108575" y="3243263"/>
            <a:ext cx="3927475" cy="1200150"/>
          </a:xfrm>
          <a:prstGeom prst="rect">
            <a:avLst/>
          </a:prstGeom>
          <a:solidFill>
            <a:srgbClr val="CCEAAC"/>
          </a:solidFill>
          <a:ln w="9525">
            <a:noFill/>
          </a:ln>
        </p:spPr>
        <p:txBody>
          <a:bodyPr>
            <a:spAutoFit/>
          </a:bodyPr>
          <a:lstStyle/>
          <a:p>
            <a:pPr marL="285750" lvl="0" indent="-285750" eaLnBrk="0" hangingPunct="0">
              <a:buFont typeface="Wingdings" panose="05000000000000000000" pitchFamily="2" charset="2"/>
              <a:buChar char="Ø"/>
            </a:pPr>
            <a:r>
              <a:rPr lang="zh-CN" altLang="en-US" b="1" dirty="0">
                <a:solidFill>
                  <a:srgbClr val="333333"/>
                </a:solidFill>
                <a:latin typeface="Times New Roman" panose="02020603050405020304" pitchFamily="18" charset="0"/>
                <a:ea typeface="华文新魏" pitchFamily="2" charset="-122"/>
                <a:sym typeface="隶书" pitchFamily="49" charset="-122"/>
              </a:rPr>
              <a:t>评议组参照评分结果，确定本班家庭经济困难学生名单。如分数相同时，</a:t>
            </a:r>
            <a:r>
              <a:rPr lang="zh-CN" altLang="en-US" b="1" dirty="0">
                <a:solidFill>
                  <a:srgbClr val="FF0000"/>
                </a:solidFill>
                <a:latin typeface="Times New Roman" panose="02020603050405020304" pitchFamily="18" charset="0"/>
                <a:ea typeface="华文新魏" pitchFamily="2" charset="-122"/>
                <a:sym typeface="隶书" pitchFamily="49" charset="-122"/>
              </a:rPr>
              <a:t>可再次进行复议</a:t>
            </a:r>
            <a:r>
              <a:rPr lang="zh-CN" altLang="en-US" b="1" dirty="0">
                <a:solidFill>
                  <a:srgbClr val="333333"/>
                </a:solidFill>
                <a:latin typeface="Times New Roman" panose="02020603050405020304" pitchFamily="18" charset="0"/>
                <a:ea typeface="华文新魏" pitchFamily="2" charset="-122"/>
                <a:sym typeface="隶书" pitchFamily="49" charset="-122"/>
              </a:rPr>
              <a:t>，最终得出建议等级及排序。</a:t>
            </a:r>
            <a:endParaRPr lang="zh-CN" altLang="en-US" dirty="0">
              <a:latin typeface="Times New Roman" panose="02020603050405020304" pitchFamily="18" charset="0"/>
              <a:ea typeface="华文新魏" pitchFamily="2" charset="-122"/>
            </a:endParaRPr>
          </a:p>
        </p:txBody>
      </p:sp>
      <p:sp>
        <p:nvSpPr>
          <p:cNvPr id="25608" name="矩形 8"/>
          <p:cNvSpPr/>
          <p:nvPr/>
        </p:nvSpPr>
        <p:spPr>
          <a:xfrm>
            <a:off x="5108575" y="1111250"/>
            <a:ext cx="3927475" cy="923925"/>
          </a:xfrm>
          <a:prstGeom prst="rect">
            <a:avLst/>
          </a:prstGeom>
          <a:solidFill>
            <a:srgbClr val="CCEAAC"/>
          </a:solidFill>
          <a:ln w="9525">
            <a:noFill/>
          </a:ln>
        </p:spPr>
        <p:txBody>
          <a:bodyPr>
            <a:spAutoFit/>
          </a:bodyPr>
          <a:lstStyle/>
          <a:p>
            <a:pPr marL="285750" lvl="0" indent="-285750" eaLnBrk="0" hangingPunct="0">
              <a:buFont typeface="Wingdings" panose="05000000000000000000" pitchFamily="2" charset="2"/>
              <a:buChar char="Ø"/>
            </a:pPr>
            <a:r>
              <a:rPr lang="zh-CN" altLang="en-US" b="1" dirty="0">
                <a:solidFill>
                  <a:srgbClr val="333333"/>
                </a:solidFill>
                <a:latin typeface="Times New Roman" panose="02020603050405020304" pitchFamily="18" charset="0"/>
                <a:ea typeface="华文新魏" pitchFamily="2" charset="-122"/>
                <a:sym typeface="隶书" pitchFamily="49" charset="-122"/>
              </a:rPr>
              <a:t>计算平均分（</a:t>
            </a:r>
            <a:r>
              <a:rPr lang="zh-CN" altLang="en-US" b="1" dirty="0">
                <a:solidFill>
                  <a:srgbClr val="FF0000"/>
                </a:solidFill>
                <a:latin typeface="Times New Roman" panose="02020603050405020304" pitchFamily="18" charset="0"/>
                <a:ea typeface="华文新魏" pitchFamily="2" charset="-122"/>
                <a:sym typeface="隶书" pitchFamily="49" charset="-122"/>
              </a:rPr>
              <a:t>保留小数点后一位</a:t>
            </a:r>
            <a:r>
              <a:rPr lang="zh-CN" altLang="en-US" b="1" dirty="0">
                <a:solidFill>
                  <a:srgbClr val="333333"/>
                </a:solidFill>
                <a:latin typeface="Times New Roman" panose="02020603050405020304" pitchFamily="18" charset="0"/>
                <a:ea typeface="华文新魏" pitchFamily="2" charset="-122"/>
                <a:sym typeface="隶书" pitchFamily="49" charset="-122"/>
              </a:rPr>
              <a:t>）</a:t>
            </a:r>
            <a:r>
              <a:rPr lang="en-US" altLang="zh-CN" b="1" dirty="0">
                <a:solidFill>
                  <a:srgbClr val="333333"/>
                </a:solidFill>
                <a:latin typeface="Times New Roman" panose="02020603050405020304" pitchFamily="18" charset="0"/>
                <a:ea typeface="华文新魏" pitchFamily="2" charset="-122"/>
                <a:sym typeface="隶书" pitchFamily="49" charset="-122"/>
              </a:rPr>
              <a:t>—</a:t>
            </a:r>
            <a:r>
              <a:rPr lang="zh-CN" altLang="en-US" b="1" dirty="0">
                <a:solidFill>
                  <a:srgbClr val="333333"/>
                </a:solidFill>
                <a:latin typeface="Times New Roman" panose="02020603050405020304" pitchFamily="18" charset="0"/>
                <a:ea typeface="华文新魏" pitchFamily="2" charset="-122"/>
                <a:sym typeface="隶书" pitchFamily="49" charset="-122"/>
              </a:rPr>
              <a:t>作为困难学生认定及助学金评定困难程度数值的</a:t>
            </a:r>
            <a:r>
              <a:rPr lang="zh-CN" altLang="en-US" b="1" dirty="0">
                <a:solidFill>
                  <a:srgbClr val="FF0000"/>
                </a:solidFill>
                <a:latin typeface="Times New Roman" panose="02020603050405020304" pitchFamily="18" charset="0"/>
                <a:ea typeface="华文新魏" pitchFamily="2" charset="-122"/>
                <a:sym typeface="隶书" pitchFamily="49" charset="-122"/>
              </a:rPr>
              <a:t>重要依据</a:t>
            </a:r>
            <a:r>
              <a:rPr lang="zh-CN" altLang="en-US" b="1" dirty="0">
                <a:solidFill>
                  <a:srgbClr val="333333"/>
                </a:solidFill>
                <a:latin typeface="Times New Roman" panose="02020603050405020304" pitchFamily="18" charset="0"/>
                <a:ea typeface="华文新魏" pitchFamily="2" charset="-122"/>
                <a:sym typeface="隶书" pitchFamily="49" charset="-122"/>
              </a:rPr>
              <a:t>。</a:t>
            </a:r>
            <a:endParaRPr lang="zh-CN" altLang="en-US" dirty="0">
              <a:solidFill>
                <a:srgbClr val="333333"/>
              </a:solidFill>
              <a:latin typeface="Times New Roman" panose="02020603050405020304" pitchFamily="18" charset="0"/>
              <a:ea typeface="华文新魏" pitchFamily="2" charset="-122"/>
              <a:sym typeface="隶书" pitchFamily="49" charset="-122"/>
            </a:endParaRPr>
          </a:p>
        </p:txBody>
      </p:sp>
      <p:grpSp>
        <p:nvGrpSpPr>
          <p:cNvPr id="31752" name="组合 21"/>
          <p:cNvGrpSpPr/>
          <p:nvPr/>
        </p:nvGrpSpPr>
        <p:grpSpPr>
          <a:xfrm>
            <a:off x="-131762" y="4948238"/>
            <a:ext cx="9407525" cy="0"/>
            <a:chOff x="1727201" y="6444343"/>
            <a:chExt cx="8602750" cy="0"/>
          </a:xfrm>
        </p:grpSpPr>
        <p:cxnSp>
          <p:nvCxnSpPr>
            <p:cNvPr id="31753" name="直接连接符 22"/>
            <p:cNvCxnSpPr/>
            <p:nvPr/>
          </p:nvCxnSpPr>
          <p:spPr>
            <a:xfrm>
              <a:off x="1727201" y="6444343"/>
              <a:ext cx="2866955" cy="0"/>
            </a:xfrm>
            <a:prstGeom prst="line">
              <a:avLst/>
            </a:prstGeom>
            <a:ln w="28575" cap="flat" cmpd="sng">
              <a:solidFill>
                <a:srgbClr val="00B0F0"/>
              </a:solidFill>
              <a:prstDash val="solid"/>
              <a:miter/>
              <a:headEnd type="none" w="med" len="med"/>
              <a:tailEnd type="none" w="med" len="med"/>
            </a:ln>
          </p:spPr>
        </p:cxnSp>
        <p:cxnSp>
          <p:nvCxnSpPr>
            <p:cNvPr id="31754" name="直接连接符 23"/>
            <p:cNvCxnSpPr/>
            <p:nvPr/>
          </p:nvCxnSpPr>
          <p:spPr>
            <a:xfrm>
              <a:off x="4594156" y="6444343"/>
              <a:ext cx="2866955" cy="0"/>
            </a:xfrm>
            <a:prstGeom prst="line">
              <a:avLst/>
            </a:prstGeom>
            <a:ln w="28575" cap="flat" cmpd="sng">
              <a:solidFill>
                <a:srgbClr val="F9BB35"/>
              </a:solidFill>
              <a:prstDash val="solid"/>
              <a:miter/>
              <a:headEnd type="none" w="med" len="med"/>
              <a:tailEnd type="none" w="med" len="med"/>
            </a:ln>
          </p:spPr>
        </p:cxnSp>
        <p:cxnSp>
          <p:nvCxnSpPr>
            <p:cNvPr id="31755" name="直接连接符 24"/>
            <p:cNvCxnSpPr/>
            <p:nvPr/>
          </p:nvCxnSpPr>
          <p:spPr>
            <a:xfrm>
              <a:off x="7462996" y="6444343"/>
              <a:ext cx="2866955" cy="0"/>
            </a:xfrm>
            <a:prstGeom prst="line">
              <a:avLst/>
            </a:prstGeom>
            <a:ln w="28575" cap="flat" cmpd="sng">
              <a:solidFill>
                <a:srgbClr val="FF0000"/>
              </a:solidFill>
              <a:prstDash val="solid"/>
              <a:miter/>
              <a:headEnd type="none" w="med" len="med"/>
              <a:tailEnd type="none" w="med" len="med"/>
            </a:ln>
          </p:spPr>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608"/>
                                        </p:tgtEl>
                                        <p:attrNameLst>
                                          <p:attrName>style.visibility</p:attrName>
                                        </p:attrNameLst>
                                      </p:cBhvr>
                                      <p:to>
                                        <p:strVal val="visible"/>
                                      </p:to>
                                    </p:set>
                                    <p:animEffect transition="in" filter="fade">
                                      <p:cBhvr>
                                        <p:cTn id="7" dur="500"/>
                                        <p:tgtEl>
                                          <p:spTgt spid="2560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06"/>
                                        </p:tgtEl>
                                        <p:attrNameLst>
                                          <p:attrName>style.visibility</p:attrName>
                                        </p:attrNameLst>
                                      </p:cBhvr>
                                      <p:to>
                                        <p:strVal val="visible"/>
                                      </p:to>
                                    </p:set>
                                    <p:animEffect transition="in" filter="fade">
                                      <p:cBhvr>
                                        <p:cTn id="12" dur="500"/>
                                        <p:tgtEl>
                                          <p:spTgt spid="2560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607"/>
                                        </p:tgtEl>
                                        <p:attrNameLst>
                                          <p:attrName>style.visibility</p:attrName>
                                        </p:attrNameLst>
                                      </p:cBhvr>
                                      <p:to>
                                        <p:strVal val="visible"/>
                                      </p:to>
                                    </p:set>
                                    <p:animEffect transition="in" filter="fade">
                                      <p:cBhvr>
                                        <p:cTn id="17" dur="500"/>
                                        <p:tgtEl>
                                          <p:spTgt spid="25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animBg="1"/>
      <p:bldP spid="25607" grpId="0" animBg="1"/>
      <p:bldP spid="2560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1"/>
          <p:cNvSpPr>
            <a:spLocks noGrp="1"/>
          </p:cNvSpPr>
          <p:nvPr>
            <p:ph type="title"/>
          </p:nvPr>
        </p:nvSpPr>
        <p:spPr>
          <a:xfrm>
            <a:off x="1333500" y="131763"/>
            <a:ext cx="6477000" cy="650875"/>
          </a:xfrm>
          <a:prstGeom prst="rect">
            <a:avLst/>
          </a:prstGeom>
          <a:noFill/>
          <a:ln w="9525">
            <a:noFill/>
          </a:ln>
        </p:spPr>
        <p:txBody>
          <a:bodyPr/>
          <a:lstStyle/>
          <a:p>
            <a:pPr lvl="0" algn="ctr" eaLnBrk="1" hangingPunct="1"/>
            <a:r>
              <a:rPr lang="zh-CN" altLang="en-US" sz="3200" dirty="0">
                <a:latin typeface="Times New Roman" panose="02020603050405020304" pitchFamily="18" charset="0"/>
                <a:ea typeface="华文新魏" pitchFamily="2" charset="-122"/>
                <a:sym typeface="隶书" pitchFamily="49" charset="-122"/>
              </a:rPr>
              <a:t>认定评议</a:t>
            </a:r>
          </a:p>
        </p:txBody>
      </p:sp>
      <p:pic>
        <p:nvPicPr>
          <p:cNvPr id="32771" name="Picture 11" descr="C:\Users\Administrator\Desktop\19273255_121428483000_2.jpg"/>
          <p:cNvPicPr>
            <a:picLocks noChangeAspect="1"/>
          </p:cNvPicPr>
          <p:nvPr/>
        </p:nvPicPr>
        <p:blipFill>
          <a:blip r:embed="rId2">
            <a:clrChange>
              <a:clrFrom>
                <a:srgbClr val="FFFFFF"/>
              </a:clrFrom>
              <a:clrTo>
                <a:srgbClr val="FFFFFF">
                  <a:alpha val="0"/>
                </a:srgbClr>
              </a:clrTo>
            </a:clrChange>
          </a:blip>
          <a:srcRect t="38290" b="20805"/>
          <a:stretch>
            <a:fillRect/>
          </a:stretch>
        </p:blipFill>
        <p:spPr>
          <a:xfrm>
            <a:off x="252413" y="3571875"/>
            <a:ext cx="3743325" cy="1020763"/>
          </a:xfrm>
          <a:prstGeom prst="rect">
            <a:avLst/>
          </a:prstGeom>
          <a:noFill/>
          <a:ln w="9525">
            <a:noFill/>
          </a:ln>
        </p:spPr>
      </p:pic>
      <p:sp>
        <p:nvSpPr>
          <p:cNvPr id="32772" name="矩形 3"/>
          <p:cNvSpPr/>
          <p:nvPr/>
        </p:nvSpPr>
        <p:spPr>
          <a:xfrm>
            <a:off x="261938" y="1309688"/>
            <a:ext cx="5462587" cy="1477962"/>
          </a:xfrm>
          <a:prstGeom prst="rect">
            <a:avLst/>
          </a:prstGeom>
          <a:noFill/>
          <a:ln w="9525">
            <a:noFill/>
          </a:ln>
        </p:spPr>
        <p:txBody>
          <a:bodyPr>
            <a:spAutoFit/>
          </a:bodyPr>
          <a:lstStyle/>
          <a:p>
            <a:pPr marL="342900" lvl="0" indent="-342900" eaLnBrk="1" hangingPunct="1">
              <a:lnSpc>
                <a:spcPct val="150000"/>
              </a:lnSpc>
              <a:buFont typeface="Wingdings" panose="05000000000000000000" pitchFamily="2" charset="2"/>
              <a:buChar char="p"/>
            </a:pPr>
            <a:r>
              <a:rPr lang="zh-CN" altLang="en-US" sz="2000" b="1" dirty="0">
                <a:latin typeface="Times New Roman" panose="02020603050405020304" pitchFamily="18" charset="0"/>
                <a:ea typeface="华文新魏" pitchFamily="2" charset="-122"/>
                <a:sym typeface="隶书" pitchFamily="49" charset="-122"/>
              </a:rPr>
              <a:t>到会人数：</a:t>
            </a:r>
            <a:r>
              <a:rPr lang="en-US" altLang="zh-CN" sz="2000" b="1" dirty="0">
                <a:latin typeface="Times New Roman" panose="02020603050405020304" pitchFamily="18" charset="0"/>
                <a:ea typeface="华文新魏" pitchFamily="2" charset="-122"/>
                <a:sym typeface="隶书" pitchFamily="49" charset="-122"/>
              </a:rPr>
              <a:t> ≥</a:t>
            </a:r>
            <a:r>
              <a:rPr lang="zh-CN" altLang="en-US" sz="2000" b="1" dirty="0">
                <a:latin typeface="Times New Roman" panose="02020603050405020304" pitchFamily="18" charset="0"/>
                <a:ea typeface="华文新魏" pitchFamily="2" charset="-122"/>
                <a:sym typeface="隶书" pitchFamily="49" charset="-122"/>
              </a:rPr>
              <a:t>应到会成员的</a:t>
            </a:r>
            <a:r>
              <a:rPr lang="en-US" altLang="zh-CN" sz="2000" b="1" dirty="0">
                <a:solidFill>
                  <a:srgbClr val="FF0000"/>
                </a:solidFill>
                <a:latin typeface="Times New Roman" panose="02020603050405020304" pitchFamily="18" charset="0"/>
                <a:ea typeface="华文新魏" pitchFamily="2" charset="-122"/>
                <a:sym typeface="隶书" pitchFamily="49" charset="-122"/>
              </a:rPr>
              <a:t>4/5</a:t>
            </a:r>
          </a:p>
          <a:p>
            <a:pPr marL="342900" lvl="0" indent="-342900" eaLnBrk="1" hangingPunct="1">
              <a:lnSpc>
                <a:spcPct val="150000"/>
              </a:lnSpc>
              <a:buFont typeface="Wingdings" panose="05000000000000000000" pitchFamily="2" charset="2"/>
              <a:buChar char="p"/>
            </a:pPr>
            <a:r>
              <a:rPr lang="zh-CN" altLang="en-US" sz="2000" b="1" dirty="0">
                <a:latin typeface="Times New Roman" panose="02020603050405020304" pitchFamily="18" charset="0"/>
                <a:ea typeface="华文新魏" pitchFamily="2" charset="-122"/>
                <a:sym typeface="隶书" pitchFamily="49" charset="-122"/>
              </a:rPr>
              <a:t>会议主持：组长（班主任）或由学院指派</a:t>
            </a:r>
            <a:endParaRPr lang="en-US" altLang="zh-CN" sz="2000" b="1" dirty="0">
              <a:latin typeface="Times New Roman" panose="02020603050405020304" pitchFamily="18" charset="0"/>
              <a:ea typeface="华文新魏" pitchFamily="2" charset="-122"/>
              <a:sym typeface="隶书" pitchFamily="49" charset="-122"/>
            </a:endParaRPr>
          </a:p>
          <a:p>
            <a:pPr marL="342900" lvl="0" indent="-342900" eaLnBrk="1" hangingPunct="1">
              <a:lnSpc>
                <a:spcPct val="150000"/>
              </a:lnSpc>
              <a:buFont typeface="Wingdings" panose="05000000000000000000" pitchFamily="2" charset="2"/>
              <a:buChar char="p"/>
            </a:pPr>
            <a:r>
              <a:rPr lang="zh-CN" altLang="en-US" sz="2000" b="1" dirty="0">
                <a:latin typeface="Times New Roman" panose="02020603050405020304" pitchFamily="18" charset="0"/>
                <a:ea typeface="华文新魏" pitchFamily="2" charset="-122"/>
                <a:sym typeface="隶书" pitchFamily="49" charset="-122"/>
              </a:rPr>
              <a:t>会议内容：</a:t>
            </a:r>
            <a:r>
              <a:rPr lang="zh-CN" altLang="en-US" sz="2000" b="1" dirty="0">
                <a:solidFill>
                  <a:srgbClr val="FF0000"/>
                </a:solidFill>
                <a:latin typeface="Times New Roman" panose="02020603050405020304" pitchFamily="18" charset="0"/>
                <a:ea typeface="华文新魏" pitchFamily="2" charset="-122"/>
                <a:sym typeface="隶书" pitchFamily="49" charset="-122"/>
              </a:rPr>
              <a:t>严格保密，未经授权，不得泄露</a:t>
            </a:r>
            <a:endParaRPr lang="en-US" altLang="zh-CN" sz="2000" b="1" dirty="0">
              <a:solidFill>
                <a:srgbClr val="FF0000"/>
              </a:solidFill>
              <a:latin typeface="Times New Roman" panose="02020603050405020304" pitchFamily="18" charset="0"/>
              <a:ea typeface="华文新魏" pitchFamily="2" charset="-122"/>
              <a:sym typeface="隶书" pitchFamily="49" charset="-122"/>
            </a:endParaRPr>
          </a:p>
        </p:txBody>
      </p:sp>
      <p:sp>
        <p:nvSpPr>
          <p:cNvPr id="32773" name="矩形 4"/>
          <p:cNvSpPr/>
          <p:nvPr/>
        </p:nvSpPr>
        <p:spPr>
          <a:xfrm>
            <a:off x="4067175" y="3787775"/>
            <a:ext cx="4572000" cy="1016000"/>
          </a:xfrm>
          <a:prstGeom prst="rect">
            <a:avLst/>
          </a:prstGeom>
          <a:noFill/>
          <a:ln w="9525">
            <a:noFill/>
          </a:ln>
        </p:spPr>
        <p:txBody>
          <a:bodyPr>
            <a:spAutoFit/>
          </a:bodyPr>
          <a:lstStyle/>
          <a:p>
            <a:pPr lvl="0" indent="457200" eaLnBrk="1" hangingPunct="1"/>
            <a:r>
              <a:rPr lang="zh-CN" altLang="en-US" sz="2000" b="1" dirty="0">
                <a:solidFill>
                  <a:srgbClr val="FF0000"/>
                </a:solidFill>
                <a:latin typeface="Times New Roman" panose="02020603050405020304" pitchFamily="18" charset="0"/>
                <a:ea typeface="华文新魏" pitchFamily="2" charset="-122"/>
                <a:sym typeface="隶书" pitchFamily="49" charset="-122"/>
              </a:rPr>
              <a:t>着重考虑</a:t>
            </a:r>
            <a:r>
              <a:rPr lang="zh-CN" altLang="en-US" sz="2000" b="1" dirty="0">
                <a:latin typeface="Times New Roman" panose="02020603050405020304" pitchFamily="18" charset="0"/>
                <a:ea typeface="华文新魏" pitchFamily="2" charset="-122"/>
                <a:sym typeface="隶书" pitchFamily="49" charset="-122"/>
              </a:rPr>
              <a:t>孤残学生、烈士子女以及家庭成员长期患重病、家庭遭遇自然灾害或突发事件等特殊情况的学生</a:t>
            </a:r>
            <a:endParaRPr lang="zh-CN" altLang="en-US" sz="2000" dirty="0">
              <a:latin typeface="Times New Roman" panose="02020603050405020304" pitchFamily="18" charset="0"/>
              <a:ea typeface="华文新魏" pitchFamily="2" charset="-122"/>
            </a:endParaRPr>
          </a:p>
        </p:txBody>
      </p:sp>
      <p:pic>
        <p:nvPicPr>
          <p:cNvPr id="32774" name="Picture 12"/>
          <p:cNvPicPr>
            <a:picLocks noChangeAspect="1"/>
          </p:cNvPicPr>
          <p:nvPr/>
        </p:nvPicPr>
        <p:blipFill>
          <a:blip r:embed="rId3">
            <a:clrChange>
              <a:clrFrom>
                <a:srgbClr val="FFFFFF"/>
              </a:clrFrom>
              <a:clrTo>
                <a:srgbClr val="FFFFFF">
                  <a:alpha val="0"/>
                </a:srgbClr>
              </a:clrTo>
            </a:clrChange>
          </a:blip>
          <a:stretch>
            <a:fillRect/>
          </a:stretch>
        </p:blipFill>
        <p:spPr>
          <a:xfrm>
            <a:off x="5921375" y="915988"/>
            <a:ext cx="3124200" cy="2655887"/>
          </a:xfrm>
          <a:prstGeom prst="rect">
            <a:avLst/>
          </a:prstGeom>
          <a:noFill/>
          <a:ln w="9525">
            <a:noFill/>
          </a:ln>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右箭头 17"/>
          <p:cNvSpPr/>
          <p:nvPr/>
        </p:nvSpPr>
        <p:spPr>
          <a:xfrm>
            <a:off x="927100" y="771525"/>
            <a:ext cx="7604125" cy="2952750"/>
          </a:xfrm>
          <a:prstGeom prst="rightArrow">
            <a:avLst>
              <a:gd name="adj1" fmla="val 50000"/>
              <a:gd name="adj2" fmla="val 49991"/>
            </a:avLst>
          </a:prstGeom>
          <a:noFill/>
          <a:ln w="38100" cap="sq" cmpd="thinThick">
            <a:solidFill>
              <a:srgbClr val="92D050"/>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33795" name="右箭头 3"/>
          <p:cNvSpPr/>
          <p:nvPr/>
        </p:nvSpPr>
        <p:spPr>
          <a:xfrm>
            <a:off x="774700" y="801688"/>
            <a:ext cx="7604125" cy="2952750"/>
          </a:xfrm>
          <a:prstGeom prst="rightArrow">
            <a:avLst>
              <a:gd name="adj1" fmla="val 50000"/>
              <a:gd name="adj2" fmla="val 49991"/>
            </a:avLst>
          </a:prstGeom>
          <a:noFill/>
          <a:ln w="38100" cap="sq" cmpd="thinThick">
            <a:solidFill>
              <a:srgbClr val="FFFFFF"/>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33796" name="任意多边形 4"/>
          <p:cNvSpPr/>
          <p:nvPr/>
        </p:nvSpPr>
        <p:spPr>
          <a:xfrm>
            <a:off x="1619250" y="1684338"/>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CCFFCC"/>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情况调查</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33797" name="任意多边形 5"/>
          <p:cNvSpPr/>
          <p:nvPr/>
        </p:nvSpPr>
        <p:spPr>
          <a:xfrm>
            <a:off x="3132138" y="1684338"/>
            <a:ext cx="1309687" cy="1181100"/>
          </a:xfrm>
          <a:custGeom>
            <a:avLst/>
            <a:gdLst>
              <a:gd name="txL" fmla="*/ 0 w 1309222"/>
              <a:gd name="txT" fmla="*/ 0 h 1575262"/>
              <a:gd name="txR" fmla="*/ 1309222 w 1309222"/>
              <a:gd name="txB" fmla="*/ 1575262 h 1575262"/>
            </a:gdLst>
            <a:ahLst/>
            <a:cxnLst>
              <a:cxn ang="0">
                <a:pos x="0" y="12245"/>
              </a:cxn>
              <a:cxn ang="0">
                <a:pos x="219144" y="0"/>
              </a:cxn>
              <a:cxn ang="0">
                <a:pos x="1095673" y="0"/>
              </a:cxn>
              <a:cxn ang="0">
                <a:pos x="1314812" y="12245"/>
              </a:cxn>
              <a:cxn ang="0">
                <a:pos x="1314812" y="76152"/>
              </a:cxn>
              <a:cxn ang="0">
                <a:pos x="109567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99FF99"/>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认定评议</a:t>
            </a:r>
            <a:endParaRPr lang="zh-CN" altLang="en-US" sz="2000" b="1" i="1" dirty="0">
              <a:latin typeface="Times New Roman" panose="02020603050405020304" pitchFamily="18" charset="0"/>
              <a:ea typeface="华文新魏" pitchFamily="2" charset="-122"/>
              <a:sym typeface="黑体" panose="02010609060101010101" pitchFamily="49" charset="-122"/>
            </a:endParaRPr>
          </a:p>
        </p:txBody>
      </p:sp>
      <p:sp>
        <p:nvSpPr>
          <p:cNvPr id="33798" name="任意多边形 6"/>
          <p:cNvSpPr/>
          <p:nvPr/>
        </p:nvSpPr>
        <p:spPr>
          <a:xfrm>
            <a:off x="4686300" y="1687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66FF66"/>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solidFill>
                  <a:srgbClr val="FF0000"/>
                </a:solidFill>
                <a:latin typeface="Times New Roman" panose="02020603050405020304" pitchFamily="18" charset="0"/>
                <a:ea typeface="华文新魏" pitchFamily="2" charset="-122"/>
                <a:sym typeface="Calibri" panose="020F0502020204030204" pitchFamily="34" charset="0"/>
              </a:rPr>
              <a:t>结果公示</a:t>
            </a:r>
            <a:endParaRPr lang="zh-CN" altLang="en-US" sz="2000" b="1" i="1" dirty="0">
              <a:solidFill>
                <a:srgbClr val="FF0000"/>
              </a:solidFill>
              <a:latin typeface="Times New Roman" panose="02020603050405020304" pitchFamily="18" charset="0"/>
              <a:ea typeface="华文新魏" pitchFamily="2" charset="-122"/>
              <a:sym typeface="Arial" panose="020B0604020202020204" pitchFamily="34" charset="0"/>
            </a:endParaRPr>
          </a:p>
        </p:txBody>
      </p:sp>
      <p:sp>
        <p:nvSpPr>
          <p:cNvPr id="33799" name="任意多边形 7"/>
          <p:cNvSpPr/>
          <p:nvPr/>
        </p:nvSpPr>
        <p:spPr>
          <a:xfrm>
            <a:off x="6213475" y="1687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33CC33"/>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确认上报</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33800" name="任意多边形 8"/>
          <p:cNvSpPr/>
          <p:nvPr/>
        </p:nvSpPr>
        <p:spPr>
          <a:xfrm>
            <a:off x="7740650" y="1687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008000"/>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沟通解释</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33801" name="文本框 5"/>
          <p:cNvSpPr/>
          <p:nvPr/>
        </p:nvSpPr>
        <p:spPr>
          <a:xfrm>
            <a:off x="1725613" y="1308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2</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3802" name="文本框 6"/>
          <p:cNvSpPr/>
          <p:nvPr/>
        </p:nvSpPr>
        <p:spPr>
          <a:xfrm>
            <a:off x="3232150" y="1308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3</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3803" name="文本框 7"/>
          <p:cNvSpPr/>
          <p:nvPr/>
        </p:nvSpPr>
        <p:spPr>
          <a:xfrm>
            <a:off x="4748213" y="1292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4</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3804" name="文本框 8"/>
          <p:cNvSpPr/>
          <p:nvPr/>
        </p:nvSpPr>
        <p:spPr>
          <a:xfrm>
            <a:off x="6286500" y="1300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5</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3805" name="任意多边形 13"/>
          <p:cNvSpPr/>
          <p:nvPr/>
        </p:nvSpPr>
        <p:spPr>
          <a:xfrm>
            <a:off x="104775" y="1687513"/>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FFFFFF"/>
          </a:solidFill>
          <a:ln w="9525">
            <a:noFill/>
          </a:ln>
        </p:spPr>
        <p:txBody>
          <a:bodyPr lIns="140111" tIns="140111" rIns="140111" bIns="140111" anchor="ctr"/>
          <a:lstStyle/>
          <a:p>
            <a:pPr lvl="0" algn="ctr" eaLnBrk="0" hangingPunct="0">
              <a:buNone/>
            </a:pPr>
            <a:r>
              <a:rPr lang="zh-CN" altLang="en-US" sz="2000" b="1" dirty="0">
                <a:latin typeface="Times New Roman" panose="02020603050405020304" pitchFamily="18" charset="0"/>
                <a:ea typeface="华文新魏" pitchFamily="2" charset="-122"/>
                <a:sym typeface="Calibri" panose="020F0502020204030204" pitchFamily="34" charset="0"/>
              </a:rPr>
              <a:t>形式审查</a:t>
            </a:r>
          </a:p>
        </p:txBody>
      </p:sp>
      <p:sp>
        <p:nvSpPr>
          <p:cNvPr id="33806" name="文本框 9"/>
          <p:cNvSpPr/>
          <p:nvPr/>
        </p:nvSpPr>
        <p:spPr>
          <a:xfrm>
            <a:off x="7783513" y="1292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6</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3807" name="文本框 4"/>
          <p:cNvSpPr/>
          <p:nvPr/>
        </p:nvSpPr>
        <p:spPr>
          <a:xfrm>
            <a:off x="123825" y="1300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1</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grpSp>
        <p:nvGrpSpPr>
          <p:cNvPr id="33808" name="组合 22"/>
          <p:cNvGrpSpPr/>
          <p:nvPr/>
        </p:nvGrpSpPr>
        <p:grpSpPr>
          <a:xfrm>
            <a:off x="3059113" y="2890838"/>
            <a:ext cx="4935537" cy="1590675"/>
            <a:chOff x="-1219553" y="0"/>
            <a:chExt cx="4934331" cy="2353768"/>
          </a:xfrm>
        </p:grpSpPr>
        <p:sp>
          <p:nvSpPr>
            <p:cNvPr id="33809" name="圆角矩形 17"/>
            <p:cNvSpPr/>
            <p:nvPr/>
          </p:nvSpPr>
          <p:spPr>
            <a:xfrm>
              <a:off x="-1219553" y="358180"/>
              <a:ext cx="4934331" cy="1995588"/>
            </a:xfrm>
            <a:prstGeom prst="roundRect">
              <a:avLst>
                <a:gd name="adj" fmla="val 16667"/>
              </a:avLst>
            </a:prstGeom>
            <a:solidFill>
              <a:srgbClr val="F8FAE9"/>
            </a:solidFill>
            <a:ln w="25400" cap="flat" cmpd="sng">
              <a:solidFill>
                <a:srgbClr val="5D9426"/>
              </a:solidFill>
              <a:prstDash val="solid"/>
              <a:headEnd type="none" w="med" len="med"/>
              <a:tailEnd type="none" w="med" len="med"/>
            </a:ln>
          </p:spPr>
          <p:txBody>
            <a:bodyPr anchor="ctr"/>
            <a:lstStyle/>
            <a:p>
              <a:pPr lvl="0" algn="ctr" eaLnBrk="0" hangingPunct="0">
                <a:buNone/>
              </a:pPr>
              <a:endParaRPr lang="zh-CN" altLang="en-US" dirty="0">
                <a:solidFill>
                  <a:srgbClr val="DDE89A"/>
                </a:solidFill>
                <a:latin typeface="Times New Roman" panose="02020603050405020304" pitchFamily="18" charset="0"/>
                <a:ea typeface="华文新魏" pitchFamily="2" charset="-122"/>
              </a:endParaRPr>
            </a:p>
          </p:txBody>
        </p:sp>
        <p:grpSp>
          <p:nvGrpSpPr>
            <p:cNvPr id="33810" name="组合 21"/>
            <p:cNvGrpSpPr/>
            <p:nvPr/>
          </p:nvGrpSpPr>
          <p:grpSpPr>
            <a:xfrm>
              <a:off x="-1164572" y="0"/>
              <a:ext cx="4824368" cy="2266684"/>
              <a:chOff x="-1164572" y="0"/>
              <a:chExt cx="4824368" cy="2266684"/>
            </a:xfrm>
          </p:grpSpPr>
          <p:sp>
            <p:nvSpPr>
              <p:cNvPr id="33811" name="任意多边形 18"/>
              <p:cNvSpPr/>
              <p:nvPr/>
            </p:nvSpPr>
            <p:spPr>
              <a:xfrm flipV="1">
                <a:off x="0" y="0"/>
                <a:ext cx="283456" cy="716360"/>
              </a:xfrm>
              <a:custGeom>
                <a:avLst/>
                <a:gdLst>
                  <a:gd name="txL" fmla="*/ 0 w 522514"/>
                  <a:gd name="txT" fmla="*/ 0 h 344385"/>
                  <a:gd name="txR" fmla="*/ 522514 w 522514"/>
                  <a:gd name="txB" fmla="*/ 344385 h 344385"/>
                </a:gdLst>
                <a:ahLst/>
                <a:cxnLst>
                  <a:cxn ang="0">
                    <a:pos x="0" y="522294065"/>
                  </a:cxn>
                  <a:cxn ang="0">
                    <a:pos x="393" y="0"/>
                  </a:cxn>
                  <a:cxn ang="0">
                    <a:pos x="1153" y="0"/>
                  </a:cxn>
                </a:cxnLst>
                <a:rect l="txL" t="txT" r="txR" b="txB"/>
                <a:pathLst>
                  <a:path w="522514" h="344385">
                    <a:moveTo>
                      <a:pt x="0" y="344385"/>
                    </a:moveTo>
                    <a:lnTo>
                      <a:pt x="178130" y="0"/>
                    </a:lnTo>
                    <a:lnTo>
                      <a:pt x="522514" y="0"/>
                    </a:lnTo>
                  </a:path>
                </a:pathLst>
              </a:custGeom>
              <a:noFill/>
              <a:ln w="9525" cap="flat" cmpd="sng">
                <a:solidFill>
                  <a:schemeClr val="bg1">
                    <a:alpha val="100000"/>
                  </a:schemeClr>
                </a:solidFill>
                <a:prstDash val="solid"/>
                <a:bevel/>
                <a:headEnd type="oval" w="med" len="med"/>
                <a:tailEnd type="oval" w="med" len="med"/>
              </a:ln>
            </p:spPr>
            <p:txBody>
              <a:bodyPr/>
              <a:lstStyle/>
              <a:p>
                <a:endParaRPr lang="zh-CN" altLang="en-US"/>
              </a:p>
            </p:txBody>
          </p:sp>
          <p:sp>
            <p:nvSpPr>
              <p:cNvPr id="33812" name="Text Box 28"/>
              <p:cNvSpPr/>
              <p:nvPr/>
            </p:nvSpPr>
            <p:spPr>
              <a:xfrm>
                <a:off x="-1164572" y="445261"/>
                <a:ext cx="4824368" cy="1821423"/>
              </a:xfrm>
              <a:prstGeom prst="rect">
                <a:avLst/>
              </a:prstGeom>
              <a:noFill/>
              <a:ln w="9525">
                <a:noFill/>
              </a:ln>
            </p:spPr>
            <p:txBody>
              <a:bodyPr>
                <a:spAutoFit/>
              </a:bodyPr>
              <a:lstStyle/>
              <a:p>
                <a:pPr lvl="0" eaLnBrk="0" hangingPunct="0">
                  <a:buNone/>
                </a:pPr>
                <a:r>
                  <a:rPr lang="zh-CN" altLang="en-US" b="1" dirty="0">
                    <a:solidFill>
                      <a:srgbClr val="0E0438"/>
                    </a:solidFill>
                    <a:latin typeface="Times New Roman" panose="02020603050405020304" pitchFamily="18" charset="0"/>
                    <a:ea typeface="华文新魏" pitchFamily="2" charset="-122"/>
                    <a:sym typeface="Arial" panose="020B0604020202020204" pitchFamily="34" charset="0"/>
                  </a:rPr>
                  <a:t>评议组将评议结果向全班同学公示三天并听取意见，如有异议，可向评议组提出复议申请，</a:t>
                </a:r>
                <a:r>
                  <a:rPr lang="zh-CN" altLang="en-US" b="1" dirty="0">
                    <a:solidFill>
                      <a:srgbClr val="FF0000"/>
                    </a:solidFill>
                    <a:latin typeface="Times New Roman" panose="02020603050405020304" pitchFamily="18" charset="0"/>
                    <a:ea typeface="华文新魏" pitchFamily="2" charset="-122"/>
                    <a:sym typeface="Arial" panose="020B0604020202020204" pitchFamily="34" charset="0"/>
                  </a:rPr>
                  <a:t>评议组需在</a:t>
                </a:r>
                <a:r>
                  <a:rPr lang="en-US" altLang="zh-CN" b="1" dirty="0">
                    <a:solidFill>
                      <a:srgbClr val="FF0000"/>
                    </a:solidFill>
                    <a:latin typeface="Times New Roman" panose="02020603050405020304" pitchFamily="18" charset="0"/>
                    <a:ea typeface="华文新魏" pitchFamily="2" charset="-122"/>
                    <a:sym typeface="Arial" panose="020B0604020202020204" pitchFamily="34" charset="0"/>
                  </a:rPr>
                  <a:t>3</a:t>
                </a:r>
                <a:r>
                  <a:rPr lang="zh-CN" altLang="en-US" b="1" dirty="0">
                    <a:solidFill>
                      <a:srgbClr val="FF0000"/>
                    </a:solidFill>
                    <a:latin typeface="Times New Roman" panose="02020603050405020304" pitchFamily="18" charset="0"/>
                    <a:ea typeface="华文新魏" pitchFamily="2" charset="-122"/>
                    <a:sym typeface="Arial" panose="020B0604020202020204" pitchFamily="34" charset="0"/>
                  </a:rPr>
                  <a:t>个工作日内进行调查、复议。</a:t>
                </a:r>
                <a:r>
                  <a:rPr lang="zh-CN" altLang="en-US" b="1" dirty="0">
                    <a:solidFill>
                      <a:srgbClr val="F8663E"/>
                    </a:solidFill>
                    <a:latin typeface="Times New Roman" panose="02020603050405020304" pitchFamily="18" charset="0"/>
                    <a:ea typeface="华文新魏" pitchFamily="2" charset="-122"/>
                    <a:sym typeface="Arial" panose="020B0604020202020204" pitchFamily="34" charset="0"/>
                  </a:rPr>
                  <a:t>结果应当向申请人当面答复。</a:t>
                </a:r>
                <a:endParaRPr lang="zh-CN" altLang="en-US" sz="2000" dirty="0">
                  <a:latin typeface="Times New Roman" panose="02020603050405020304" pitchFamily="18" charset="0"/>
                  <a:ea typeface="华文新魏" pitchFamily="2" charset="-122"/>
                </a:endParaRPr>
              </a:p>
            </p:txBody>
          </p:sp>
        </p:grpSp>
      </p:gr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右箭头 17"/>
          <p:cNvSpPr/>
          <p:nvPr/>
        </p:nvSpPr>
        <p:spPr>
          <a:xfrm>
            <a:off x="927100" y="898525"/>
            <a:ext cx="7604125" cy="2952750"/>
          </a:xfrm>
          <a:prstGeom prst="rightArrow">
            <a:avLst>
              <a:gd name="adj1" fmla="val 50000"/>
              <a:gd name="adj2" fmla="val 49991"/>
            </a:avLst>
          </a:prstGeom>
          <a:noFill/>
          <a:ln w="38100" cap="sq" cmpd="thinThick">
            <a:solidFill>
              <a:srgbClr val="92D050"/>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34819" name="右箭头 3"/>
          <p:cNvSpPr/>
          <p:nvPr/>
        </p:nvSpPr>
        <p:spPr>
          <a:xfrm>
            <a:off x="774700" y="928688"/>
            <a:ext cx="7604125" cy="2952750"/>
          </a:xfrm>
          <a:prstGeom prst="rightArrow">
            <a:avLst>
              <a:gd name="adj1" fmla="val 50000"/>
              <a:gd name="adj2" fmla="val 49991"/>
            </a:avLst>
          </a:prstGeom>
          <a:noFill/>
          <a:ln w="38100" cap="sq" cmpd="thinThick">
            <a:solidFill>
              <a:srgbClr val="FFFFFF"/>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34820" name="任意多边形 4"/>
          <p:cNvSpPr/>
          <p:nvPr/>
        </p:nvSpPr>
        <p:spPr>
          <a:xfrm>
            <a:off x="1619250" y="1811338"/>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CCFFCC"/>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情况调查</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34821" name="任意多边形 5"/>
          <p:cNvSpPr/>
          <p:nvPr/>
        </p:nvSpPr>
        <p:spPr>
          <a:xfrm>
            <a:off x="3132138" y="1811338"/>
            <a:ext cx="1309687" cy="1181100"/>
          </a:xfrm>
          <a:custGeom>
            <a:avLst/>
            <a:gdLst>
              <a:gd name="txL" fmla="*/ 0 w 1309222"/>
              <a:gd name="txT" fmla="*/ 0 h 1575262"/>
              <a:gd name="txR" fmla="*/ 1309222 w 1309222"/>
              <a:gd name="txB" fmla="*/ 1575262 h 1575262"/>
            </a:gdLst>
            <a:ahLst/>
            <a:cxnLst>
              <a:cxn ang="0">
                <a:pos x="0" y="12245"/>
              </a:cxn>
              <a:cxn ang="0">
                <a:pos x="219144" y="0"/>
              </a:cxn>
              <a:cxn ang="0">
                <a:pos x="1095673" y="0"/>
              </a:cxn>
              <a:cxn ang="0">
                <a:pos x="1314812" y="12245"/>
              </a:cxn>
              <a:cxn ang="0">
                <a:pos x="1314812" y="76152"/>
              </a:cxn>
              <a:cxn ang="0">
                <a:pos x="109567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99FF99"/>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认定评议</a:t>
            </a:r>
            <a:endParaRPr lang="zh-CN" altLang="en-US" sz="2000" b="1" i="1" dirty="0">
              <a:latin typeface="Times New Roman" panose="02020603050405020304" pitchFamily="18" charset="0"/>
              <a:ea typeface="华文新魏" pitchFamily="2" charset="-122"/>
              <a:sym typeface="黑体" panose="02010609060101010101" pitchFamily="49" charset="-122"/>
            </a:endParaRPr>
          </a:p>
        </p:txBody>
      </p:sp>
      <p:sp>
        <p:nvSpPr>
          <p:cNvPr id="34822" name="任意多边形 6"/>
          <p:cNvSpPr/>
          <p:nvPr/>
        </p:nvSpPr>
        <p:spPr>
          <a:xfrm>
            <a:off x="4686300" y="1814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66FF66"/>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结果公示</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34823" name="任意多边形 7"/>
          <p:cNvSpPr/>
          <p:nvPr/>
        </p:nvSpPr>
        <p:spPr>
          <a:xfrm>
            <a:off x="6213475" y="1814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33CC33"/>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solidFill>
                  <a:srgbClr val="FF0000"/>
                </a:solidFill>
                <a:latin typeface="Times New Roman" panose="02020603050405020304" pitchFamily="18" charset="0"/>
                <a:ea typeface="华文新魏" pitchFamily="2" charset="-122"/>
                <a:sym typeface="黑体" panose="02010609060101010101" pitchFamily="49" charset="-122"/>
              </a:rPr>
              <a:t>确认上报</a:t>
            </a:r>
            <a:endParaRPr lang="zh-CN" altLang="en-US" b="1" dirty="0">
              <a:solidFill>
                <a:srgbClr val="FF0000"/>
              </a:solidFill>
              <a:latin typeface="Times New Roman" panose="02020603050405020304" pitchFamily="18" charset="0"/>
              <a:ea typeface="华文新魏" pitchFamily="2" charset="-122"/>
              <a:sym typeface="Arial" panose="020B0604020202020204" pitchFamily="34" charset="0"/>
            </a:endParaRPr>
          </a:p>
        </p:txBody>
      </p:sp>
      <p:sp>
        <p:nvSpPr>
          <p:cNvPr id="34824" name="任意多边形 8"/>
          <p:cNvSpPr/>
          <p:nvPr/>
        </p:nvSpPr>
        <p:spPr>
          <a:xfrm>
            <a:off x="7740650" y="1814513"/>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008000"/>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沟通解释</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34825" name="文本框 5"/>
          <p:cNvSpPr/>
          <p:nvPr/>
        </p:nvSpPr>
        <p:spPr>
          <a:xfrm>
            <a:off x="1725613" y="1435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2</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4826" name="文本框 6"/>
          <p:cNvSpPr/>
          <p:nvPr/>
        </p:nvSpPr>
        <p:spPr>
          <a:xfrm>
            <a:off x="3232150" y="1435100"/>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3</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4827" name="文本框 7"/>
          <p:cNvSpPr/>
          <p:nvPr/>
        </p:nvSpPr>
        <p:spPr>
          <a:xfrm>
            <a:off x="4748213" y="1419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4</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4828" name="文本框 8"/>
          <p:cNvSpPr/>
          <p:nvPr/>
        </p:nvSpPr>
        <p:spPr>
          <a:xfrm>
            <a:off x="6286500" y="1427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5</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4829" name="任意多边形 13"/>
          <p:cNvSpPr/>
          <p:nvPr/>
        </p:nvSpPr>
        <p:spPr>
          <a:xfrm>
            <a:off x="104775" y="1814513"/>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FFFFFF"/>
          </a:solidFill>
          <a:ln w="9525">
            <a:noFill/>
          </a:ln>
        </p:spPr>
        <p:txBody>
          <a:bodyPr lIns="140111" tIns="140111" rIns="140111" bIns="140111" anchor="ctr"/>
          <a:lstStyle/>
          <a:p>
            <a:pPr lvl="0" algn="ctr" eaLnBrk="0" hangingPunct="0">
              <a:buNone/>
            </a:pPr>
            <a:r>
              <a:rPr lang="zh-CN" altLang="en-US" sz="2000" b="1" dirty="0">
                <a:latin typeface="Times New Roman" panose="02020603050405020304" pitchFamily="18" charset="0"/>
                <a:ea typeface="华文新魏" pitchFamily="2" charset="-122"/>
                <a:sym typeface="Calibri" panose="020F0502020204030204" pitchFamily="34" charset="0"/>
              </a:rPr>
              <a:t>形式审查</a:t>
            </a:r>
          </a:p>
        </p:txBody>
      </p:sp>
      <p:sp>
        <p:nvSpPr>
          <p:cNvPr id="34830" name="文本框 9"/>
          <p:cNvSpPr/>
          <p:nvPr/>
        </p:nvSpPr>
        <p:spPr>
          <a:xfrm>
            <a:off x="7783513" y="1419225"/>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6</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4831" name="文本框 4"/>
          <p:cNvSpPr/>
          <p:nvPr/>
        </p:nvSpPr>
        <p:spPr>
          <a:xfrm>
            <a:off x="123825" y="14271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1</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grpSp>
        <p:nvGrpSpPr>
          <p:cNvPr id="34832" name="组合 20"/>
          <p:cNvGrpSpPr/>
          <p:nvPr/>
        </p:nvGrpSpPr>
        <p:grpSpPr>
          <a:xfrm>
            <a:off x="4576763" y="3319463"/>
            <a:ext cx="4522787" cy="1123950"/>
            <a:chOff x="0" y="0"/>
            <a:chExt cx="3000396" cy="1500198"/>
          </a:xfrm>
        </p:grpSpPr>
        <p:sp>
          <p:nvSpPr>
            <p:cNvPr id="34833" name="圆角矩形 18"/>
            <p:cNvSpPr/>
            <p:nvPr/>
          </p:nvSpPr>
          <p:spPr>
            <a:xfrm>
              <a:off x="0" y="0"/>
              <a:ext cx="3000396" cy="1500198"/>
            </a:xfrm>
            <a:prstGeom prst="roundRect">
              <a:avLst>
                <a:gd name="adj" fmla="val 16667"/>
              </a:avLst>
            </a:prstGeom>
            <a:solidFill>
              <a:srgbClr val="EDF4ED"/>
            </a:solidFill>
            <a:ln w="25400" cap="flat" cmpd="sng">
              <a:solidFill>
                <a:srgbClr val="5D9426"/>
              </a:solidFill>
              <a:prstDash val="solid"/>
              <a:headEnd type="none" w="med" len="med"/>
              <a:tailEnd type="none" w="med" len="med"/>
            </a:ln>
          </p:spPr>
          <p:txBody>
            <a:bodyPr anchor="ctr"/>
            <a:lstStyle/>
            <a:p>
              <a:pPr lvl="0" algn="ctr" eaLnBrk="0" hangingPunct="0">
                <a:buNone/>
              </a:pPr>
              <a:endParaRPr lang="zh-CN" altLang="en-US" dirty="0">
                <a:solidFill>
                  <a:srgbClr val="DDE89A"/>
                </a:solidFill>
                <a:latin typeface="Times New Roman" panose="02020603050405020304" pitchFamily="18" charset="0"/>
                <a:ea typeface="华文新魏" pitchFamily="2" charset="-122"/>
              </a:endParaRPr>
            </a:p>
          </p:txBody>
        </p:sp>
        <p:sp>
          <p:nvSpPr>
            <p:cNvPr id="34834" name="Text Box 32"/>
            <p:cNvSpPr/>
            <p:nvPr/>
          </p:nvSpPr>
          <p:spPr>
            <a:xfrm>
              <a:off x="142876" y="142876"/>
              <a:ext cx="2736850" cy="1272382"/>
            </a:xfrm>
            <a:prstGeom prst="rect">
              <a:avLst/>
            </a:prstGeom>
            <a:noFill/>
            <a:ln w="9525">
              <a:noFill/>
            </a:ln>
          </p:spPr>
          <p:txBody>
            <a:bodyPr>
              <a:spAutoFit/>
            </a:bodyPr>
            <a:lstStyle/>
            <a:p>
              <a:pPr lvl="0" eaLnBrk="0" hangingPunct="0">
                <a:buNone/>
              </a:pPr>
              <a:r>
                <a:rPr lang="zh-CN" altLang="en-US" b="1" dirty="0">
                  <a:solidFill>
                    <a:srgbClr val="0E0438"/>
                  </a:solidFill>
                  <a:latin typeface="Times New Roman" panose="02020603050405020304" pitchFamily="18" charset="0"/>
                  <a:ea typeface="华文新魏" pitchFamily="2" charset="-122"/>
                  <a:sym typeface="Arial" panose="020B0604020202020204" pitchFamily="34" charset="0"/>
                </a:rPr>
                <a:t>申请认定学生对评议等级和排序表明意见并</a:t>
              </a:r>
              <a:r>
                <a:rPr lang="zh-CN" altLang="en-US" b="1" u="sng" dirty="0">
                  <a:solidFill>
                    <a:srgbClr val="FF0000"/>
                  </a:solidFill>
                  <a:latin typeface="Times New Roman" panose="02020603050405020304" pitchFamily="18" charset="0"/>
                  <a:ea typeface="华文新魏" pitchFamily="2" charset="-122"/>
                  <a:sym typeface="Arial" panose="020B0604020202020204" pitchFamily="34" charset="0"/>
                </a:rPr>
                <a:t>签名确认</a:t>
              </a:r>
              <a:r>
                <a:rPr lang="zh-CN" altLang="en-US" b="1" dirty="0">
                  <a:solidFill>
                    <a:srgbClr val="0E0438"/>
                  </a:solidFill>
                  <a:latin typeface="Times New Roman" panose="02020603050405020304" pitchFamily="18" charset="0"/>
                  <a:ea typeface="华文新魏" pitchFamily="2" charset="-122"/>
                  <a:sym typeface="Arial" panose="020B0604020202020204" pitchFamily="34" charset="0"/>
                </a:rPr>
                <a:t>；评议结果经评议组组长和副组长签字上报学院认定工作组。</a:t>
              </a:r>
              <a:endParaRPr lang="zh-CN" altLang="en-US" dirty="0">
                <a:latin typeface="Times New Roman" panose="02020603050405020304" pitchFamily="18" charset="0"/>
                <a:ea typeface="华文新魏" pitchFamily="2" charset="-122"/>
              </a:endParaRPr>
            </a:p>
          </p:txBody>
        </p:sp>
      </p:gr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5" descr="C:\Users\Administrator\Desktop\四川农业大学家庭经济困难学生认定申请表.jpg"/>
          <p:cNvPicPr>
            <a:picLocks noChangeAspect="1"/>
          </p:cNvPicPr>
          <p:nvPr/>
        </p:nvPicPr>
        <p:blipFill>
          <a:blip r:embed="rId2"/>
          <a:stretch>
            <a:fillRect/>
          </a:stretch>
        </p:blipFill>
        <p:spPr>
          <a:xfrm>
            <a:off x="0" y="61913"/>
            <a:ext cx="4100513" cy="4962525"/>
          </a:xfrm>
          <a:prstGeom prst="rect">
            <a:avLst/>
          </a:prstGeom>
          <a:noFill/>
          <a:ln w="9525">
            <a:noFill/>
          </a:ln>
        </p:spPr>
      </p:pic>
      <p:pic>
        <p:nvPicPr>
          <p:cNvPr id="35843" name="Picture 4"/>
          <p:cNvPicPr>
            <a:picLocks noChangeAspect="1"/>
          </p:cNvPicPr>
          <p:nvPr/>
        </p:nvPicPr>
        <p:blipFill>
          <a:blip r:embed="rId3"/>
          <a:srcRect b="951"/>
          <a:stretch>
            <a:fillRect/>
          </a:stretch>
        </p:blipFill>
        <p:spPr>
          <a:xfrm>
            <a:off x="4079875" y="61913"/>
            <a:ext cx="4956175" cy="4962525"/>
          </a:xfrm>
          <a:prstGeom prst="rect">
            <a:avLst/>
          </a:prstGeom>
          <a:noFill/>
          <a:ln w="9525">
            <a:noFill/>
          </a:ln>
        </p:spPr>
      </p:pic>
      <p:sp>
        <p:nvSpPr>
          <p:cNvPr id="2" name="矩形 1"/>
          <p:cNvSpPr/>
          <p:nvPr/>
        </p:nvSpPr>
        <p:spPr>
          <a:xfrm>
            <a:off x="4140200" y="3940175"/>
            <a:ext cx="4824413" cy="503238"/>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矩形 5"/>
          <p:cNvSpPr/>
          <p:nvPr/>
        </p:nvSpPr>
        <p:spPr>
          <a:xfrm>
            <a:off x="6291263" y="523875"/>
            <a:ext cx="2708275" cy="708025"/>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7" name="矩形 6"/>
          <p:cNvSpPr/>
          <p:nvPr/>
        </p:nvSpPr>
        <p:spPr>
          <a:xfrm>
            <a:off x="2622550" y="674688"/>
            <a:ext cx="1425575" cy="430213"/>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53975" y="3236913"/>
            <a:ext cx="3986213" cy="760413"/>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39688" y="1590675"/>
            <a:ext cx="411163" cy="1276350"/>
          </a:xfrm>
          <a:prstGeom prst="rect">
            <a:avLst/>
          </a:pr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右箭头 17"/>
          <p:cNvSpPr/>
          <p:nvPr/>
        </p:nvSpPr>
        <p:spPr>
          <a:xfrm>
            <a:off x="927100" y="877888"/>
            <a:ext cx="7604125" cy="2952750"/>
          </a:xfrm>
          <a:prstGeom prst="rightArrow">
            <a:avLst>
              <a:gd name="adj1" fmla="val 50000"/>
              <a:gd name="adj2" fmla="val 49991"/>
            </a:avLst>
          </a:prstGeom>
          <a:noFill/>
          <a:ln w="38100" cap="sq" cmpd="thinThick">
            <a:solidFill>
              <a:srgbClr val="92D050"/>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36867" name="右箭头 3"/>
          <p:cNvSpPr/>
          <p:nvPr/>
        </p:nvSpPr>
        <p:spPr>
          <a:xfrm>
            <a:off x="774700" y="908050"/>
            <a:ext cx="7604125" cy="2952750"/>
          </a:xfrm>
          <a:prstGeom prst="rightArrow">
            <a:avLst>
              <a:gd name="adj1" fmla="val 50000"/>
              <a:gd name="adj2" fmla="val 49991"/>
            </a:avLst>
          </a:prstGeom>
          <a:noFill/>
          <a:ln w="38100" cap="sq" cmpd="thinThick">
            <a:solidFill>
              <a:srgbClr val="FFFFFF"/>
            </a:solidFill>
            <a:prstDash val="dash"/>
            <a:miter/>
            <a:headEnd type="none" w="med" len="med"/>
            <a:tailEnd type="none" w="med" len="med"/>
          </a:ln>
        </p:spPr>
        <p:txBody>
          <a:bodyPr/>
          <a:lstStyle/>
          <a:p>
            <a:pPr lvl="0" eaLnBrk="0" hangingPunct="0">
              <a:buNone/>
            </a:pPr>
            <a:endParaRPr lang="zh-CN" altLang="en-US" dirty="0">
              <a:latin typeface="Times New Roman" panose="02020603050405020304" pitchFamily="18" charset="0"/>
              <a:ea typeface="华文新魏" pitchFamily="2" charset="-122"/>
            </a:endParaRPr>
          </a:p>
        </p:txBody>
      </p:sp>
      <p:sp>
        <p:nvSpPr>
          <p:cNvPr id="36868" name="任意多边形 4"/>
          <p:cNvSpPr/>
          <p:nvPr/>
        </p:nvSpPr>
        <p:spPr>
          <a:xfrm>
            <a:off x="1619250" y="1790700"/>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CCFFCC"/>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情况调查</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36869" name="任意多边形 5"/>
          <p:cNvSpPr/>
          <p:nvPr/>
        </p:nvSpPr>
        <p:spPr>
          <a:xfrm>
            <a:off x="3132138" y="1790700"/>
            <a:ext cx="1309687" cy="1181100"/>
          </a:xfrm>
          <a:custGeom>
            <a:avLst/>
            <a:gdLst>
              <a:gd name="txL" fmla="*/ 0 w 1309222"/>
              <a:gd name="txT" fmla="*/ 0 h 1575262"/>
              <a:gd name="txR" fmla="*/ 1309222 w 1309222"/>
              <a:gd name="txB" fmla="*/ 1575262 h 1575262"/>
            </a:gdLst>
            <a:ahLst/>
            <a:cxnLst>
              <a:cxn ang="0">
                <a:pos x="0" y="12245"/>
              </a:cxn>
              <a:cxn ang="0">
                <a:pos x="219144" y="0"/>
              </a:cxn>
              <a:cxn ang="0">
                <a:pos x="1095673" y="0"/>
              </a:cxn>
              <a:cxn ang="0">
                <a:pos x="1314812" y="12245"/>
              </a:cxn>
              <a:cxn ang="0">
                <a:pos x="1314812" y="76152"/>
              </a:cxn>
              <a:cxn ang="0">
                <a:pos x="109567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99FF99"/>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认定评议</a:t>
            </a:r>
            <a:endParaRPr lang="zh-CN" altLang="en-US" sz="2000" b="1" i="1" dirty="0">
              <a:latin typeface="Times New Roman" panose="02020603050405020304" pitchFamily="18" charset="0"/>
              <a:ea typeface="华文新魏" pitchFamily="2" charset="-122"/>
              <a:sym typeface="黑体" panose="02010609060101010101" pitchFamily="49" charset="-122"/>
            </a:endParaRPr>
          </a:p>
        </p:txBody>
      </p:sp>
      <p:sp>
        <p:nvSpPr>
          <p:cNvPr id="36870" name="任意多边形 6"/>
          <p:cNvSpPr/>
          <p:nvPr/>
        </p:nvSpPr>
        <p:spPr>
          <a:xfrm>
            <a:off x="4686300" y="1793875"/>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66FF66"/>
          </a:solidFill>
          <a:ln w="9525">
            <a:noFill/>
          </a:ln>
        </p:spPr>
        <p:txBody>
          <a:bodyPr lIns="140111" tIns="140111" rIns="140111" bIns="140111" anchor="ctr"/>
          <a:lstStyle/>
          <a:p>
            <a:pPr lvl="0" algn="ctr" eaLnBrk="0" hangingPunct="0">
              <a:lnSpc>
                <a:spcPct val="90000"/>
              </a:lnSpc>
              <a:spcAft>
                <a:spcPct val="35000"/>
              </a:spcAft>
              <a:buNone/>
            </a:pPr>
            <a:r>
              <a:rPr lang="zh-CN" altLang="en-US" sz="2000" b="1" dirty="0">
                <a:latin typeface="Times New Roman" panose="02020603050405020304" pitchFamily="18" charset="0"/>
                <a:ea typeface="华文新魏" pitchFamily="2" charset="-122"/>
                <a:sym typeface="Calibri" panose="020F0502020204030204" pitchFamily="34" charset="0"/>
              </a:rPr>
              <a:t>结果公示</a:t>
            </a:r>
            <a:endParaRPr lang="zh-CN" altLang="en-US" sz="2000" b="1" i="1" dirty="0">
              <a:latin typeface="Times New Roman" panose="02020603050405020304" pitchFamily="18" charset="0"/>
              <a:ea typeface="华文新魏" pitchFamily="2" charset="-122"/>
              <a:sym typeface="Arial" panose="020B0604020202020204" pitchFamily="34" charset="0"/>
            </a:endParaRPr>
          </a:p>
        </p:txBody>
      </p:sp>
      <p:sp>
        <p:nvSpPr>
          <p:cNvPr id="36871" name="任意多边形 7"/>
          <p:cNvSpPr/>
          <p:nvPr/>
        </p:nvSpPr>
        <p:spPr>
          <a:xfrm>
            <a:off x="6213475" y="1793875"/>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33CC33"/>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latin typeface="Times New Roman" panose="02020603050405020304" pitchFamily="18" charset="0"/>
                <a:ea typeface="华文新魏" pitchFamily="2" charset="-122"/>
                <a:sym typeface="黑体" panose="02010609060101010101" pitchFamily="49" charset="-122"/>
              </a:rPr>
              <a:t>确认上报</a:t>
            </a:r>
            <a:endParaRPr lang="zh-CN" altLang="en-US" b="1" dirty="0">
              <a:latin typeface="Times New Roman" panose="02020603050405020304" pitchFamily="18" charset="0"/>
              <a:ea typeface="华文新魏" pitchFamily="2" charset="-122"/>
              <a:sym typeface="Arial" panose="020B0604020202020204" pitchFamily="34" charset="0"/>
            </a:endParaRPr>
          </a:p>
        </p:txBody>
      </p:sp>
      <p:sp>
        <p:nvSpPr>
          <p:cNvPr id="36872" name="任意多边形 8"/>
          <p:cNvSpPr/>
          <p:nvPr/>
        </p:nvSpPr>
        <p:spPr>
          <a:xfrm>
            <a:off x="7740650" y="1793875"/>
            <a:ext cx="1309688" cy="1181100"/>
          </a:xfrm>
          <a:custGeom>
            <a:avLst/>
            <a:gdLst>
              <a:gd name="txL" fmla="*/ 0 w 1309222"/>
              <a:gd name="txT" fmla="*/ 0 h 1575262"/>
              <a:gd name="txR" fmla="*/ 1309222 w 1309222"/>
              <a:gd name="txB" fmla="*/ 1575262 h 1575262"/>
            </a:gdLst>
            <a:ahLst/>
            <a:cxnLst>
              <a:cxn ang="0">
                <a:pos x="0" y="12245"/>
              </a:cxn>
              <a:cxn ang="0">
                <a:pos x="219144" y="0"/>
              </a:cxn>
              <a:cxn ang="0">
                <a:pos x="1095683" y="0"/>
              </a:cxn>
              <a:cxn ang="0">
                <a:pos x="1314824" y="12245"/>
              </a:cxn>
              <a:cxn ang="0">
                <a:pos x="1314824" y="76152"/>
              </a:cxn>
              <a:cxn ang="0">
                <a:pos x="1095683" y="88397"/>
              </a:cxn>
              <a:cxn ang="0">
                <a:pos x="21914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008000"/>
          </a:solidFill>
          <a:ln w="9525">
            <a:noFill/>
          </a:ln>
        </p:spPr>
        <p:txBody>
          <a:bodyPr lIns="140111" tIns="140111" rIns="140111" bIns="140111" anchor="ctr"/>
          <a:lstStyle/>
          <a:p>
            <a:pPr lvl="0" algn="ctr" eaLnBrk="1" hangingPunct="1">
              <a:lnSpc>
                <a:spcPct val="90000"/>
              </a:lnSpc>
              <a:spcAft>
                <a:spcPct val="35000"/>
              </a:spcAft>
              <a:buNone/>
            </a:pPr>
            <a:r>
              <a:rPr lang="zh-CN" altLang="en-US" sz="2000" b="1" dirty="0">
                <a:solidFill>
                  <a:srgbClr val="FF0000"/>
                </a:solidFill>
                <a:latin typeface="Times New Roman" panose="02020603050405020304" pitchFamily="18" charset="0"/>
                <a:ea typeface="华文新魏" pitchFamily="2" charset="-122"/>
                <a:sym typeface="黑体" panose="02010609060101010101" pitchFamily="49" charset="-122"/>
              </a:rPr>
              <a:t>沟通解释</a:t>
            </a:r>
            <a:endParaRPr lang="zh-CN" altLang="en-US" b="1" dirty="0">
              <a:solidFill>
                <a:srgbClr val="FF0000"/>
              </a:solidFill>
              <a:latin typeface="Times New Roman" panose="02020603050405020304" pitchFamily="18" charset="0"/>
              <a:ea typeface="华文新魏" pitchFamily="2" charset="-122"/>
              <a:sym typeface="Arial" panose="020B0604020202020204" pitchFamily="34" charset="0"/>
            </a:endParaRPr>
          </a:p>
        </p:txBody>
      </p:sp>
      <p:sp>
        <p:nvSpPr>
          <p:cNvPr id="36873" name="文本框 5"/>
          <p:cNvSpPr/>
          <p:nvPr/>
        </p:nvSpPr>
        <p:spPr>
          <a:xfrm>
            <a:off x="1725613" y="14144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2</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6874" name="文本框 6"/>
          <p:cNvSpPr/>
          <p:nvPr/>
        </p:nvSpPr>
        <p:spPr>
          <a:xfrm>
            <a:off x="3232150" y="1414463"/>
            <a:ext cx="841375" cy="922337"/>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3</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6875" name="文本框 7"/>
          <p:cNvSpPr/>
          <p:nvPr/>
        </p:nvSpPr>
        <p:spPr>
          <a:xfrm>
            <a:off x="4748213" y="1398588"/>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4</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6876" name="文本框 8"/>
          <p:cNvSpPr/>
          <p:nvPr/>
        </p:nvSpPr>
        <p:spPr>
          <a:xfrm>
            <a:off x="6286500" y="1406525"/>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5</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6877" name="任意多边形 13"/>
          <p:cNvSpPr/>
          <p:nvPr/>
        </p:nvSpPr>
        <p:spPr>
          <a:xfrm>
            <a:off x="104775" y="1793875"/>
            <a:ext cx="1308100" cy="1181100"/>
          </a:xfrm>
          <a:custGeom>
            <a:avLst/>
            <a:gdLst>
              <a:gd name="txL" fmla="*/ 0 w 1309222"/>
              <a:gd name="txT" fmla="*/ 0 h 1575262"/>
              <a:gd name="txR" fmla="*/ 1309222 w 1309222"/>
              <a:gd name="txB" fmla="*/ 1575262 h 1575262"/>
            </a:gdLst>
            <a:ahLst/>
            <a:cxnLst>
              <a:cxn ang="0">
                <a:pos x="0" y="12245"/>
              </a:cxn>
              <a:cxn ang="0">
                <a:pos x="215974" y="0"/>
              </a:cxn>
              <a:cxn ang="0">
                <a:pos x="1079847" y="0"/>
              </a:cxn>
              <a:cxn ang="0">
                <a:pos x="1295824" y="12245"/>
              </a:cxn>
              <a:cxn ang="0">
                <a:pos x="1295824" y="76152"/>
              </a:cxn>
              <a:cxn ang="0">
                <a:pos x="1079847" y="88397"/>
              </a:cxn>
              <a:cxn ang="0">
                <a:pos x="215974" y="88397"/>
              </a:cxn>
              <a:cxn ang="0">
                <a:pos x="0" y="76152"/>
              </a:cxn>
              <a:cxn ang="0">
                <a:pos x="0" y="12245"/>
              </a:cxn>
            </a:cxnLst>
            <a:rect l="txL" t="txT" r="txR" b="txB"/>
            <a:pathLst>
              <a:path w="1309222" h="1575262">
                <a:moveTo>
                  <a:pt x="0" y="218208"/>
                </a:moveTo>
                <a:cubicBezTo>
                  <a:pt x="0" y="97695"/>
                  <a:pt x="97695" y="0"/>
                  <a:pt x="218208" y="0"/>
                </a:cubicBezTo>
                <a:lnTo>
                  <a:pt x="1091014" y="0"/>
                </a:lnTo>
                <a:cubicBezTo>
                  <a:pt x="1211527" y="0"/>
                  <a:pt x="1309222" y="97695"/>
                  <a:pt x="1309222" y="218208"/>
                </a:cubicBezTo>
                <a:lnTo>
                  <a:pt x="1309222" y="1357054"/>
                </a:lnTo>
                <a:cubicBezTo>
                  <a:pt x="1309222" y="1477567"/>
                  <a:pt x="1211527" y="1575262"/>
                  <a:pt x="1091014" y="1575262"/>
                </a:cubicBezTo>
                <a:lnTo>
                  <a:pt x="218208" y="1575262"/>
                </a:lnTo>
                <a:cubicBezTo>
                  <a:pt x="97695" y="1575262"/>
                  <a:pt x="0" y="1477567"/>
                  <a:pt x="0" y="1357054"/>
                </a:cubicBezTo>
                <a:lnTo>
                  <a:pt x="0" y="218208"/>
                </a:lnTo>
                <a:close/>
              </a:path>
            </a:pathLst>
          </a:custGeom>
          <a:solidFill>
            <a:srgbClr val="FFFFFF"/>
          </a:solidFill>
          <a:ln w="9525">
            <a:noFill/>
          </a:ln>
        </p:spPr>
        <p:txBody>
          <a:bodyPr lIns="140111" tIns="140111" rIns="140111" bIns="140111" anchor="ctr"/>
          <a:lstStyle/>
          <a:p>
            <a:pPr lvl="0" algn="ctr" eaLnBrk="0" hangingPunct="0">
              <a:buNone/>
            </a:pPr>
            <a:r>
              <a:rPr lang="zh-CN" altLang="en-US" sz="2000" b="1" dirty="0">
                <a:latin typeface="Times New Roman" panose="02020603050405020304" pitchFamily="18" charset="0"/>
                <a:ea typeface="华文新魏" pitchFamily="2" charset="-122"/>
                <a:sym typeface="Calibri" panose="020F0502020204030204" pitchFamily="34" charset="0"/>
              </a:rPr>
              <a:t>形式审查</a:t>
            </a:r>
          </a:p>
        </p:txBody>
      </p:sp>
      <p:sp>
        <p:nvSpPr>
          <p:cNvPr id="36878" name="文本框 9"/>
          <p:cNvSpPr/>
          <p:nvPr/>
        </p:nvSpPr>
        <p:spPr>
          <a:xfrm>
            <a:off x="7783513" y="1398588"/>
            <a:ext cx="841375" cy="923925"/>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6</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sp>
        <p:nvSpPr>
          <p:cNvPr id="36879" name="文本框 4"/>
          <p:cNvSpPr/>
          <p:nvPr/>
        </p:nvSpPr>
        <p:spPr>
          <a:xfrm>
            <a:off x="123825" y="1406525"/>
            <a:ext cx="841375" cy="922338"/>
          </a:xfrm>
          <a:prstGeom prst="rect">
            <a:avLst/>
          </a:prstGeom>
          <a:noFill/>
          <a:ln w="9525">
            <a:noFill/>
          </a:ln>
        </p:spPr>
        <p:txBody>
          <a:bodyPr>
            <a:spAutoFit/>
          </a:bodyPr>
          <a:lstStyle/>
          <a:p>
            <a:pPr lvl="0" eaLnBrk="0" hangingPunct="0">
              <a:buNone/>
            </a:pPr>
            <a:r>
              <a:rPr lang="en-US" altLang="zh-CN" sz="5400" b="1" i="1" dirty="0">
                <a:solidFill>
                  <a:srgbClr val="C00000"/>
                </a:solidFill>
                <a:latin typeface="Times New Roman" panose="02020603050405020304" pitchFamily="18" charset="0"/>
                <a:ea typeface="华文新魏" pitchFamily="2" charset="-122"/>
                <a:sym typeface="Arial" panose="020B0604020202020204" pitchFamily="34" charset="0"/>
              </a:rPr>
              <a:t>1</a:t>
            </a:r>
            <a:endParaRPr lang="zh-CN" altLang="en-US" sz="5400" b="1" i="1" dirty="0">
              <a:solidFill>
                <a:srgbClr val="C00000"/>
              </a:solidFill>
              <a:latin typeface="Times New Roman" panose="02020603050405020304" pitchFamily="18" charset="0"/>
              <a:ea typeface="华文新魏" pitchFamily="2" charset="-122"/>
              <a:sym typeface="Arial" panose="020B0604020202020204" pitchFamily="34" charset="0"/>
            </a:endParaRPr>
          </a:p>
        </p:txBody>
      </p:sp>
      <p:grpSp>
        <p:nvGrpSpPr>
          <p:cNvPr id="36880" name="组合 6"/>
          <p:cNvGrpSpPr/>
          <p:nvPr/>
        </p:nvGrpSpPr>
        <p:grpSpPr>
          <a:xfrm>
            <a:off x="5589588" y="3425825"/>
            <a:ext cx="3263900" cy="1017588"/>
            <a:chOff x="-406403" y="0"/>
            <a:chExt cx="3263923" cy="1357322"/>
          </a:xfrm>
        </p:grpSpPr>
        <p:sp>
          <p:nvSpPr>
            <p:cNvPr id="36881" name="圆角矩形 5"/>
            <p:cNvSpPr/>
            <p:nvPr/>
          </p:nvSpPr>
          <p:spPr>
            <a:xfrm>
              <a:off x="-406403" y="0"/>
              <a:ext cx="3263923" cy="1357322"/>
            </a:xfrm>
            <a:prstGeom prst="roundRect">
              <a:avLst>
                <a:gd name="adj" fmla="val 16667"/>
              </a:avLst>
            </a:prstGeom>
            <a:solidFill>
              <a:srgbClr val="E5F3DD"/>
            </a:solidFill>
            <a:ln w="25400" cap="flat" cmpd="sng">
              <a:solidFill>
                <a:srgbClr val="5D9426"/>
              </a:solidFill>
              <a:prstDash val="solid"/>
              <a:headEnd type="none" w="med" len="med"/>
              <a:tailEnd type="none" w="med" len="med"/>
            </a:ln>
          </p:spPr>
          <p:txBody>
            <a:bodyPr anchor="ctr"/>
            <a:lstStyle/>
            <a:p>
              <a:pPr lvl="0" algn="ctr" eaLnBrk="0" hangingPunct="0">
                <a:buNone/>
              </a:pPr>
              <a:endParaRPr lang="zh-CN" altLang="en-US" dirty="0">
                <a:solidFill>
                  <a:srgbClr val="DDE89A"/>
                </a:solidFill>
                <a:latin typeface="Arial" panose="020B0604020202020204" pitchFamily="34" charset="0"/>
                <a:ea typeface="宋体" panose="02010600030101010101" pitchFamily="2" charset="-122"/>
              </a:endParaRPr>
            </a:p>
          </p:txBody>
        </p:sp>
        <p:sp>
          <p:nvSpPr>
            <p:cNvPr id="36882" name="Text Box 23"/>
            <p:cNvSpPr/>
            <p:nvPr/>
          </p:nvSpPr>
          <p:spPr>
            <a:xfrm>
              <a:off x="-271909" y="125016"/>
              <a:ext cx="3080200" cy="1107288"/>
            </a:xfrm>
            <a:prstGeom prst="rect">
              <a:avLst/>
            </a:prstGeom>
            <a:noFill/>
            <a:ln w="9525">
              <a:noFill/>
            </a:ln>
          </p:spPr>
          <p:txBody>
            <a:bodyPr>
              <a:spAutoFit/>
            </a:bodyPr>
            <a:lstStyle/>
            <a:p>
              <a:pPr lvl="0" eaLnBrk="0" hangingPunct="0">
                <a:buNone/>
              </a:pPr>
              <a:r>
                <a:rPr lang="zh-CN" altLang="en-US" sz="1600" b="1" dirty="0">
                  <a:solidFill>
                    <a:srgbClr val="0E0438"/>
                  </a:solidFill>
                  <a:latin typeface="Times New Roman" panose="02020603050405020304" pitchFamily="18" charset="0"/>
                  <a:ea typeface="华文新魏" pitchFamily="2" charset="-122"/>
                  <a:sym typeface="Arial" panose="020B0604020202020204" pitchFamily="34" charset="0"/>
                </a:rPr>
                <a:t>班主任应与申请后未获认定的同学</a:t>
              </a:r>
              <a:r>
                <a:rPr lang="zh-CN" altLang="en-US" sz="1600" b="1" dirty="0">
                  <a:solidFill>
                    <a:srgbClr val="F8663E"/>
                  </a:solidFill>
                  <a:latin typeface="Times New Roman" panose="02020603050405020304" pitchFamily="18" charset="0"/>
                  <a:ea typeface="华文新魏" pitchFamily="2" charset="-122"/>
                  <a:sym typeface="Arial" panose="020B0604020202020204" pitchFamily="34" charset="0"/>
                </a:rPr>
                <a:t>逐一沟通</a:t>
              </a:r>
              <a:r>
                <a:rPr lang="zh-CN" altLang="en-US" sz="1600" b="1" dirty="0">
                  <a:solidFill>
                    <a:srgbClr val="0E0438"/>
                  </a:solidFill>
                  <a:latin typeface="Times New Roman" panose="02020603050405020304" pitchFamily="18" charset="0"/>
                  <a:ea typeface="华文新魏" pitchFamily="2" charset="-122"/>
                  <a:sym typeface="Arial" panose="020B0604020202020204" pitchFamily="34" charset="0"/>
                </a:rPr>
                <a:t>并说明原因。</a:t>
              </a:r>
              <a:r>
                <a:rPr lang="zh-CN" altLang="en-US" sz="1600" b="1" dirty="0">
                  <a:solidFill>
                    <a:srgbClr val="F8663E"/>
                  </a:solidFill>
                  <a:latin typeface="Times New Roman" panose="02020603050405020304" pitchFamily="18" charset="0"/>
                  <a:ea typeface="华文新魏" pitchFamily="2" charset="-122"/>
                  <a:sym typeface="Arial" panose="020B0604020202020204" pitchFamily="34" charset="0"/>
                </a:rPr>
                <a:t>对其他有异议的当事人做好解释工作。</a:t>
              </a:r>
              <a:endParaRPr lang="zh-CN" altLang="en-US" sz="1600" b="1" dirty="0">
                <a:solidFill>
                  <a:srgbClr val="0E0438"/>
                </a:solidFill>
                <a:latin typeface="Times New Roman" panose="02020603050405020304" pitchFamily="18" charset="0"/>
                <a:ea typeface="华文新魏" pitchFamily="2" charset="-122"/>
                <a:sym typeface="Arial" panose="020B0604020202020204" pitchFamily="34" charset="0"/>
              </a:endParaRPr>
            </a:p>
          </p:txBody>
        </p:sp>
      </p:gr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组合 1"/>
          <p:cNvGrpSpPr/>
          <p:nvPr/>
        </p:nvGrpSpPr>
        <p:grpSpPr>
          <a:xfrm>
            <a:off x="608013" y="1347788"/>
            <a:ext cx="7927975" cy="2308225"/>
            <a:chOff x="500063" y="1712913"/>
            <a:chExt cx="7929562" cy="2308225"/>
          </a:xfrm>
        </p:grpSpPr>
        <p:sp>
          <p:nvSpPr>
            <p:cNvPr id="13" name="Rectangle 9"/>
            <p:cNvSpPr>
              <a:spLocks noChangeArrowheads="1"/>
            </p:cNvSpPr>
            <p:nvPr/>
          </p:nvSpPr>
          <p:spPr bwMode="auto">
            <a:xfrm>
              <a:off x="500063" y="1819275"/>
              <a:ext cx="111464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buNone/>
              </a:pPr>
              <a:r>
                <a:rPr lang="zh-CN" altLang="en-US" sz="3600" b="1" dirty="0">
                  <a:solidFill>
                    <a:srgbClr val="0D0D0D"/>
                  </a:solidFill>
                  <a:latin typeface="Times New Roman" panose="02020603050405020304" pitchFamily="18" charset="0"/>
                  <a:ea typeface="华文新魏" pitchFamily="2" charset="-122"/>
                  <a:sym typeface="Arial" panose="020B0604020202020204" pitchFamily="34" charset="0"/>
                </a:rPr>
                <a:t>学生申请</a:t>
              </a:r>
            </a:p>
          </p:txBody>
        </p:sp>
        <p:sp>
          <p:nvSpPr>
            <p:cNvPr id="14" name="Rectangle 16"/>
            <p:cNvSpPr>
              <a:spLocks noChangeArrowheads="1"/>
            </p:cNvSpPr>
            <p:nvPr/>
          </p:nvSpPr>
          <p:spPr bwMode="auto">
            <a:xfrm>
              <a:off x="2143454" y="1819275"/>
              <a:ext cx="111464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buNone/>
              </a:pPr>
              <a:r>
                <a:rPr lang="zh-CN" altLang="en-US" sz="3600" b="1" dirty="0">
                  <a:solidFill>
                    <a:srgbClr val="0D0D0D"/>
                  </a:solidFill>
                  <a:latin typeface="Times New Roman" panose="02020603050405020304" pitchFamily="18" charset="0"/>
                  <a:ea typeface="华文新魏" pitchFamily="2" charset="-122"/>
                  <a:sym typeface="Arial" panose="020B0604020202020204" pitchFamily="34" charset="0"/>
                </a:rPr>
                <a:t>小班评议</a:t>
              </a:r>
              <a:endParaRPr lang="en-US" altLang="x-none" sz="3600" b="1" dirty="0">
                <a:solidFill>
                  <a:srgbClr val="0D0D0D"/>
                </a:solidFill>
                <a:latin typeface="Times New Roman" panose="02020603050405020304" pitchFamily="18" charset="0"/>
                <a:ea typeface="华文新魏" pitchFamily="2" charset="-122"/>
                <a:sym typeface="Arial" panose="020B0604020202020204" pitchFamily="34" charset="0"/>
              </a:endParaRPr>
            </a:p>
          </p:txBody>
        </p:sp>
        <p:sp>
          <p:nvSpPr>
            <p:cNvPr id="37895" name="Rectangle 17"/>
            <p:cNvSpPr/>
            <p:nvPr/>
          </p:nvSpPr>
          <p:spPr>
            <a:xfrm>
              <a:off x="3571875" y="1712913"/>
              <a:ext cx="1474788" cy="2308225"/>
            </a:xfrm>
            <a:prstGeom prst="rect">
              <a:avLst/>
            </a:prstGeom>
            <a:noFill/>
            <a:ln w="9525">
              <a:noFill/>
            </a:ln>
          </p:spPr>
          <p:txBody>
            <a:bodyPr>
              <a:spAutoFit/>
            </a:bodyPr>
            <a:lstStyle/>
            <a:p>
              <a:pPr lvl="0" algn="ctr" eaLnBrk="0" hangingPunct="0">
                <a:buNone/>
              </a:pPr>
              <a:r>
                <a:rPr lang="zh-CN" altLang="en-US" sz="3600" b="1" dirty="0">
                  <a:solidFill>
                    <a:srgbClr val="FFC000"/>
                  </a:solidFill>
                  <a:latin typeface="Times New Roman" panose="02020603050405020304" pitchFamily="18" charset="0"/>
                  <a:ea typeface="华文新魏" pitchFamily="2" charset="-122"/>
                  <a:sym typeface="隶书" pitchFamily="49" charset="-122"/>
                </a:rPr>
                <a:t>学院督查</a:t>
              </a:r>
              <a:endParaRPr lang="en-US" altLang="x-none" sz="3600" b="1" dirty="0">
                <a:solidFill>
                  <a:srgbClr val="FFC000"/>
                </a:solidFill>
                <a:latin typeface="Times New Roman" panose="02020603050405020304" pitchFamily="18" charset="0"/>
                <a:ea typeface="华文新魏" pitchFamily="2" charset="-122"/>
                <a:sym typeface="隶书" pitchFamily="49" charset="-122"/>
              </a:endParaRPr>
            </a:p>
            <a:p>
              <a:pPr lvl="0" algn="ctr" eaLnBrk="0" hangingPunct="0">
                <a:buNone/>
              </a:pPr>
              <a:r>
                <a:rPr lang="zh-CN" altLang="en-US" sz="3600" b="1" dirty="0">
                  <a:solidFill>
                    <a:srgbClr val="FFC000"/>
                  </a:solidFill>
                  <a:latin typeface="Times New Roman" panose="02020603050405020304" pitchFamily="18" charset="0"/>
                  <a:ea typeface="华文新魏" pitchFamily="2" charset="-122"/>
                  <a:sym typeface="隶书" pitchFamily="49" charset="-122"/>
                </a:rPr>
                <a:t>审核公示</a:t>
              </a:r>
              <a:endParaRPr lang="en-US" altLang="x-none" sz="3600" b="1" dirty="0">
                <a:solidFill>
                  <a:srgbClr val="FFC000"/>
                </a:solidFill>
                <a:latin typeface="Times New Roman" panose="02020603050405020304" pitchFamily="18" charset="0"/>
                <a:ea typeface="华文新魏" pitchFamily="2" charset="-122"/>
                <a:sym typeface="Arial" panose="020B0604020202020204" pitchFamily="34" charset="0"/>
              </a:endParaRPr>
            </a:p>
          </p:txBody>
        </p:sp>
        <p:sp>
          <p:nvSpPr>
            <p:cNvPr id="16" name="右箭头 7"/>
            <p:cNvSpPr>
              <a:spLocks noChangeArrowheads="1"/>
            </p:cNvSpPr>
            <p:nvPr/>
          </p:nvSpPr>
          <p:spPr bwMode="auto">
            <a:xfrm>
              <a:off x="1692514" y="2303463"/>
              <a:ext cx="427123"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17" name="右箭头 8"/>
            <p:cNvSpPr>
              <a:spLocks noChangeArrowheads="1"/>
            </p:cNvSpPr>
            <p:nvPr/>
          </p:nvSpPr>
          <p:spPr bwMode="auto">
            <a:xfrm>
              <a:off x="3351784" y="2303463"/>
              <a:ext cx="428711"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18" name="右箭头 9"/>
            <p:cNvSpPr>
              <a:spLocks noChangeArrowheads="1"/>
            </p:cNvSpPr>
            <p:nvPr/>
          </p:nvSpPr>
          <p:spPr bwMode="auto">
            <a:xfrm>
              <a:off x="4931662" y="2303463"/>
              <a:ext cx="428711"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19" name="右箭头 10"/>
            <p:cNvSpPr>
              <a:spLocks noChangeArrowheads="1"/>
            </p:cNvSpPr>
            <p:nvPr/>
          </p:nvSpPr>
          <p:spPr bwMode="auto">
            <a:xfrm>
              <a:off x="6590932" y="2303463"/>
              <a:ext cx="428711"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20" name="Rectangle 2"/>
            <p:cNvSpPr>
              <a:spLocks noChangeArrowheads="1"/>
            </p:cNvSpPr>
            <p:nvPr/>
          </p:nvSpPr>
          <p:spPr bwMode="auto">
            <a:xfrm>
              <a:off x="5428649" y="1789113"/>
              <a:ext cx="1357584"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0" eaLnBrk="1" hangingPunct="1">
                <a:buNone/>
              </a:pPr>
              <a:r>
                <a:rPr lang="zh-CN" altLang="en-US" sz="3600" b="1" dirty="0">
                  <a:solidFill>
                    <a:srgbClr val="0D0D0D"/>
                  </a:solidFill>
                  <a:latin typeface="Times New Roman" panose="02020603050405020304" pitchFamily="18" charset="0"/>
                  <a:ea typeface="华文新魏" pitchFamily="2" charset="-122"/>
                  <a:sym typeface="隶书" pitchFamily="49" charset="-122"/>
                </a:rPr>
                <a:t>学校审核</a:t>
              </a:r>
              <a:endParaRPr lang="zh-CN" altLang="en-US" dirty="0">
                <a:solidFill>
                  <a:srgbClr val="0D0D0D"/>
                </a:solidFill>
                <a:latin typeface="Times New Roman" panose="02020603050405020304" pitchFamily="18" charset="0"/>
                <a:ea typeface="华文新魏" pitchFamily="2" charset="-122"/>
              </a:endParaRPr>
            </a:p>
          </p:txBody>
        </p:sp>
        <p:sp>
          <p:nvSpPr>
            <p:cNvPr id="21" name="Rectangle 2"/>
            <p:cNvSpPr>
              <a:spLocks noChangeArrowheads="1"/>
            </p:cNvSpPr>
            <p:nvPr/>
          </p:nvSpPr>
          <p:spPr bwMode="auto">
            <a:xfrm>
              <a:off x="7072040" y="1789113"/>
              <a:ext cx="135758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0" eaLnBrk="1" hangingPunct="1">
                <a:buNone/>
              </a:pPr>
              <a:r>
                <a:rPr lang="zh-CN" altLang="en-US" sz="3600" b="1" dirty="0">
                  <a:solidFill>
                    <a:srgbClr val="0D0D0D"/>
                  </a:solidFill>
                  <a:latin typeface="Times New Roman" panose="02020603050405020304" pitchFamily="18" charset="0"/>
                  <a:ea typeface="华文新魏" pitchFamily="2" charset="-122"/>
                  <a:sym typeface="隶书" pitchFamily="49" charset="-122"/>
                </a:rPr>
                <a:t>建立档案</a:t>
              </a:r>
              <a:endParaRPr lang="zh-CN" altLang="en-US" dirty="0">
                <a:solidFill>
                  <a:srgbClr val="0D0D0D"/>
                </a:solidFill>
                <a:latin typeface="Times New Roman" panose="02020603050405020304" pitchFamily="18" charset="0"/>
                <a:ea typeface="华文新魏" pitchFamily="2" charset="-122"/>
              </a:endParaRPr>
            </a:p>
          </p:txBody>
        </p:sp>
      </p:grpSp>
      <p:pic>
        <p:nvPicPr>
          <p:cNvPr id="37891" name="Picture 16"/>
          <p:cNvPicPr>
            <a:picLocks noChangeAspect="1"/>
          </p:cNvPicPr>
          <p:nvPr/>
        </p:nvPicPr>
        <p:blipFill>
          <a:blip r:embed="rId2">
            <a:clrChange>
              <a:clrFrom>
                <a:srgbClr val="FFFFFF"/>
              </a:clrFrom>
              <a:clrTo>
                <a:srgbClr val="FFFFFF">
                  <a:alpha val="0"/>
                </a:srgbClr>
              </a:clrTo>
            </a:clrChange>
          </a:blip>
          <a:stretch>
            <a:fillRect/>
          </a:stretch>
        </p:blipFill>
        <p:spPr>
          <a:xfrm>
            <a:off x="6011863" y="2600325"/>
            <a:ext cx="3098800" cy="2208213"/>
          </a:xfrm>
          <a:prstGeom prst="rect">
            <a:avLst/>
          </a:prstGeom>
          <a:noFill/>
          <a:ln w="9525">
            <a:noFill/>
          </a:ln>
        </p:spPr>
      </p:pic>
      <p:sp>
        <p:nvSpPr>
          <p:cNvPr id="23" name="TextBox 4"/>
          <p:cNvSpPr>
            <a:spLocks noChangeArrowheads="1"/>
          </p:cNvSpPr>
          <p:nvPr/>
        </p:nvSpPr>
        <p:spPr bwMode="auto">
          <a:xfrm>
            <a:off x="2757488" y="195263"/>
            <a:ext cx="3629025" cy="461963"/>
          </a:xfrm>
          <a:prstGeom prst="rect">
            <a:avLst/>
          </a:prstGeom>
          <a:noFill/>
          <a:ln w="9525">
            <a:noFill/>
            <a:miter lim="800000"/>
          </a:ln>
        </p:spPr>
        <p:txBody>
          <a:bodyPr>
            <a:spAutoFit/>
          </a:bodyPr>
          <a:lstStyle/>
          <a:p>
            <a:pPr lvl="0" algn="ctr">
              <a:buNone/>
            </a:pPr>
            <a:r>
              <a:rPr lang="zh-CN" altLang="en-US" sz="2400" b="1" dirty="0">
                <a:solidFill>
                  <a:srgbClr val="330000"/>
                </a:solidFill>
                <a:latin typeface="Times New Roman" panose="02020603050405020304" pitchFamily="18" charset="0"/>
                <a:ea typeface="华文新魏" pitchFamily="2" charset="-122"/>
                <a:sym typeface="微软雅黑" panose="020B0503020204020204" pitchFamily="34" charset="-122"/>
              </a:rPr>
              <a:t>认定工作程序</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组合 3"/>
          <p:cNvGrpSpPr/>
          <p:nvPr/>
        </p:nvGrpSpPr>
        <p:grpSpPr>
          <a:xfrm>
            <a:off x="827088" y="771525"/>
            <a:ext cx="2160587" cy="2160588"/>
            <a:chOff x="-2167693" y="369942"/>
            <a:chExt cx="2739193" cy="2636055"/>
          </a:xfrm>
        </p:grpSpPr>
        <p:pic>
          <p:nvPicPr>
            <p:cNvPr id="38925" name="Picture 9"/>
            <p:cNvPicPr>
              <a:picLocks noChangeAspect="1"/>
            </p:cNvPicPr>
            <p:nvPr/>
          </p:nvPicPr>
          <p:blipFill>
            <a:blip r:embed="rId2">
              <a:clrChange>
                <a:clrFrom>
                  <a:srgbClr val="FFFFFF"/>
                </a:clrFrom>
                <a:clrTo>
                  <a:srgbClr val="FFFFFF">
                    <a:alpha val="0"/>
                  </a:srgbClr>
                </a:clrTo>
              </a:clrChange>
            </a:blip>
            <a:srcRect l="9628"/>
            <a:stretch>
              <a:fillRect/>
            </a:stretch>
          </p:blipFill>
          <p:spPr>
            <a:xfrm>
              <a:off x="-2167693" y="634272"/>
              <a:ext cx="2739193" cy="2371725"/>
            </a:xfrm>
            <a:prstGeom prst="rect">
              <a:avLst/>
            </a:prstGeom>
            <a:noFill/>
            <a:ln w="9525" cap="flat" cmpd="sng">
              <a:solidFill>
                <a:srgbClr val="66FFFF"/>
              </a:solidFill>
              <a:prstDash val="solid"/>
              <a:miter/>
              <a:headEnd type="none" w="med" len="med"/>
              <a:tailEnd type="none" w="med" len="med"/>
            </a:ln>
          </p:spPr>
        </p:pic>
        <p:sp>
          <p:nvSpPr>
            <p:cNvPr id="14" name="矩形 13"/>
            <p:cNvSpPr/>
            <p:nvPr/>
          </p:nvSpPr>
          <p:spPr>
            <a:xfrm>
              <a:off x="-2167693" y="369942"/>
              <a:ext cx="2739193" cy="263412"/>
            </a:xfrm>
            <a:prstGeom prst="rect">
              <a:avLst/>
            </a:prstGeom>
            <a:solidFill>
              <a:srgbClr val="2EBBB3">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31750" name="Rectangle 10"/>
          <p:cNvSpPr>
            <a:spLocks noChangeArrowheads="1"/>
          </p:cNvSpPr>
          <p:nvPr/>
        </p:nvSpPr>
        <p:spPr bwMode="auto">
          <a:xfrm>
            <a:off x="3348038" y="2932113"/>
            <a:ext cx="2447925" cy="2039938"/>
          </a:xfrm>
          <a:prstGeom prst="rect">
            <a:avLst/>
          </a:prstGeom>
          <a:noFill/>
          <a:ln w="9525">
            <a:solidFill>
              <a:srgbClr val="33CC33"/>
            </a:solidFill>
            <a:miter lim="800000"/>
          </a:ln>
          <a:extLst>
            <a:ext uri="{909E8E84-426E-40DD-AFC4-6F175D3DCCD1}">
              <a14:hiddenFill xmlns:a14="http://schemas.microsoft.com/office/drawing/2010/main">
                <a:solidFill>
                  <a:srgbClr val="FFFFFF"/>
                </a:solidFill>
              </a14:hiddenFill>
            </a:ext>
          </a:extLst>
        </p:spPr>
        <p:txBody>
          <a:bodyPr lIns="72000" tIns="72000" rIns="72000" bIns="72000" anchor="ctr"/>
          <a:lstStyle/>
          <a:p>
            <a:pPr lvl="0" indent="457200"/>
            <a:r>
              <a:rPr lang="zh-CN" altLang="en-US" b="1" dirty="0">
                <a:solidFill>
                  <a:srgbClr val="0D0D0D"/>
                </a:solidFill>
                <a:latin typeface="Times New Roman" panose="02020603050405020304" pitchFamily="18" charset="0"/>
                <a:ea typeface="华文新魏" pitchFamily="2" charset="-122"/>
                <a:sym typeface="隶书" pitchFamily="49" charset="-122"/>
              </a:rPr>
              <a:t>认真审核评议组报送的评议结果，确定家庭经济困难学生名单及等级，并在学院范围内公示</a:t>
            </a:r>
            <a:r>
              <a:rPr lang="en-US" altLang="zh-CN" b="1" dirty="0">
                <a:solidFill>
                  <a:srgbClr val="0D0D0D"/>
                </a:solidFill>
                <a:latin typeface="Times New Roman" panose="02020603050405020304" pitchFamily="18" charset="0"/>
                <a:ea typeface="华文新魏" pitchFamily="2" charset="-122"/>
                <a:sym typeface="隶书" pitchFamily="49" charset="-122"/>
              </a:rPr>
              <a:t>3</a:t>
            </a:r>
            <a:r>
              <a:rPr lang="zh-CN" altLang="en-US" b="1" dirty="0">
                <a:solidFill>
                  <a:srgbClr val="0D0D0D"/>
                </a:solidFill>
                <a:latin typeface="Times New Roman" panose="02020603050405020304" pitchFamily="18" charset="0"/>
                <a:ea typeface="华文新魏" pitchFamily="2" charset="-122"/>
                <a:sym typeface="隶书" pitchFamily="49" charset="-122"/>
              </a:rPr>
              <a:t>个工作日。</a:t>
            </a:r>
            <a:endParaRPr lang="zh-CN" altLang="en-US" dirty="0">
              <a:solidFill>
                <a:srgbClr val="0D0D0D"/>
              </a:solidFill>
              <a:latin typeface="Times New Roman" panose="02020603050405020304" pitchFamily="18" charset="0"/>
              <a:ea typeface="华文新魏" pitchFamily="2" charset="-122"/>
            </a:endParaRPr>
          </a:p>
        </p:txBody>
      </p:sp>
      <p:sp>
        <p:nvSpPr>
          <p:cNvPr id="31751" name="Rectangle 11"/>
          <p:cNvSpPr>
            <a:spLocks noChangeArrowheads="1"/>
          </p:cNvSpPr>
          <p:nvPr/>
        </p:nvSpPr>
        <p:spPr bwMode="auto">
          <a:xfrm>
            <a:off x="6010275" y="2932113"/>
            <a:ext cx="2447925" cy="2038350"/>
          </a:xfrm>
          <a:prstGeom prst="rect">
            <a:avLst/>
          </a:prstGeom>
          <a:noFill/>
          <a:ln w="9525">
            <a:solidFill>
              <a:srgbClr val="FFC000"/>
            </a:solidFill>
            <a:miter lim="800000"/>
          </a:ln>
          <a:extLst>
            <a:ext uri="{909E8E84-426E-40DD-AFC4-6F175D3DCCD1}">
              <a14:hiddenFill xmlns:a14="http://schemas.microsoft.com/office/drawing/2010/main">
                <a:solidFill>
                  <a:srgbClr val="FFFFFF"/>
                </a:solidFill>
              </a14:hiddenFill>
            </a:ext>
          </a:extLst>
        </p:spPr>
        <p:txBody>
          <a:bodyPr lIns="72000" tIns="72000" rIns="72000" bIns="72000" anchor="ctr"/>
          <a:lstStyle/>
          <a:p>
            <a:pPr lvl="0" indent="457200"/>
            <a:r>
              <a:rPr lang="zh-CN" altLang="en-US" b="1" dirty="0">
                <a:solidFill>
                  <a:srgbClr val="0D0D0D"/>
                </a:solidFill>
                <a:latin typeface="Times New Roman" panose="02020603050405020304" pitchFamily="18" charset="0"/>
                <a:ea typeface="华文新魏" pitchFamily="2" charset="-122"/>
                <a:sym typeface="隶书" pitchFamily="49" charset="-122"/>
              </a:rPr>
              <a:t>师生如有异议，可通过有效方式向学院认定组提出申诉或投诉。认定工作组在收到异议材料后，须在</a:t>
            </a:r>
            <a:r>
              <a:rPr lang="en-US" altLang="zh-CN" b="1" dirty="0">
                <a:solidFill>
                  <a:srgbClr val="0D0D0D"/>
                </a:solidFill>
                <a:latin typeface="Times New Roman" panose="02020603050405020304" pitchFamily="18" charset="0"/>
                <a:ea typeface="华文新魏" pitchFamily="2" charset="-122"/>
                <a:sym typeface="隶书" pitchFamily="49" charset="-122"/>
              </a:rPr>
              <a:t>3</a:t>
            </a:r>
            <a:r>
              <a:rPr lang="zh-CN" altLang="en-US" b="1" dirty="0">
                <a:solidFill>
                  <a:srgbClr val="0D0D0D"/>
                </a:solidFill>
                <a:latin typeface="Times New Roman" panose="02020603050405020304" pitchFamily="18" charset="0"/>
                <a:ea typeface="华文新魏" pitchFamily="2" charset="-122"/>
                <a:sym typeface="隶书" pitchFamily="49" charset="-122"/>
              </a:rPr>
              <a:t>个工作日内调查后予以答复。</a:t>
            </a:r>
            <a:endParaRPr lang="zh-CN" altLang="en-US" dirty="0">
              <a:solidFill>
                <a:srgbClr val="0D0D0D"/>
              </a:solidFill>
              <a:latin typeface="Times New Roman" panose="02020603050405020304" pitchFamily="18" charset="0"/>
              <a:ea typeface="华文新魏" pitchFamily="2" charset="-122"/>
            </a:endParaRPr>
          </a:p>
        </p:txBody>
      </p:sp>
      <p:sp>
        <p:nvSpPr>
          <p:cNvPr id="40968" name="矩形 14"/>
          <p:cNvSpPr>
            <a:spLocks noChangeArrowheads="1"/>
          </p:cNvSpPr>
          <p:nvPr/>
        </p:nvSpPr>
        <p:spPr bwMode="auto">
          <a:xfrm>
            <a:off x="1285875" y="50800"/>
            <a:ext cx="6572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buNone/>
            </a:pPr>
            <a:r>
              <a:rPr lang="zh-CN" altLang="en-US" sz="3200" dirty="0">
                <a:solidFill>
                  <a:srgbClr val="0D0D0D"/>
                </a:solidFill>
                <a:latin typeface="Times New Roman" panose="02020603050405020304" pitchFamily="18" charset="0"/>
                <a:ea typeface="华文新魏" pitchFamily="2" charset="-122"/>
                <a:sym typeface="隶书" pitchFamily="49" charset="-122"/>
              </a:rPr>
              <a:t>学院督查、审核、公示</a:t>
            </a:r>
          </a:p>
        </p:txBody>
      </p:sp>
      <p:grpSp>
        <p:nvGrpSpPr>
          <p:cNvPr id="38918" name="组合 4"/>
          <p:cNvGrpSpPr/>
          <p:nvPr/>
        </p:nvGrpSpPr>
        <p:grpSpPr>
          <a:xfrm>
            <a:off x="3492500" y="771525"/>
            <a:ext cx="2159000" cy="2160588"/>
            <a:chOff x="3202403" y="771625"/>
            <a:chExt cx="2739194" cy="2646886"/>
          </a:xfrm>
        </p:grpSpPr>
        <p:pic>
          <p:nvPicPr>
            <p:cNvPr id="38923" name="Picture 10"/>
            <p:cNvPicPr>
              <a:picLocks noChangeAspect="1"/>
            </p:cNvPicPr>
            <p:nvPr/>
          </p:nvPicPr>
          <p:blipFill>
            <a:blip r:embed="rId3"/>
            <a:srcRect l="7788" r="7130"/>
            <a:stretch>
              <a:fillRect/>
            </a:stretch>
          </p:blipFill>
          <p:spPr>
            <a:xfrm>
              <a:off x="3202403" y="1025122"/>
              <a:ext cx="2739193" cy="2393389"/>
            </a:xfrm>
            <a:prstGeom prst="rect">
              <a:avLst/>
            </a:prstGeom>
            <a:noFill/>
            <a:ln w="9525" cap="flat" cmpd="sng">
              <a:solidFill>
                <a:srgbClr val="33CC33"/>
              </a:solidFill>
              <a:prstDash val="solid"/>
              <a:miter/>
              <a:headEnd type="none" w="med" len="med"/>
              <a:tailEnd type="none" w="med" len="med"/>
            </a:ln>
          </p:spPr>
        </p:pic>
        <p:sp>
          <p:nvSpPr>
            <p:cNvPr id="17" name="矩形 16"/>
            <p:cNvSpPr/>
            <p:nvPr/>
          </p:nvSpPr>
          <p:spPr>
            <a:xfrm>
              <a:off x="3202403" y="771625"/>
              <a:ext cx="2739194" cy="264494"/>
            </a:xfrm>
            <a:prstGeom prst="rect">
              <a:avLst/>
            </a:prstGeom>
            <a:solidFill>
              <a:srgbClr val="20BA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38919" name="组合 2"/>
          <p:cNvGrpSpPr/>
          <p:nvPr/>
        </p:nvGrpSpPr>
        <p:grpSpPr>
          <a:xfrm>
            <a:off x="6156325" y="771525"/>
            <a:ext cx="2160588" cy="2160588"/>
            <a:chOff x="3923953" y="346368"/>
            <a:chExt cx="2758979" cy="2659629"/>
          </a:xfrm>
        </p:grpSpPr>
        <p:pic>
          <p:nvPicPr>
            <p:cNvPr id="40971" name="Picture 11"/>
            <p:cNvPicPr>
              <a:picLocks noChangeAspect="1" noChangeArrowheads="1"/>
            </p:cNvPicPr>
            <p:nvPr/>
          </p:nvPicPr>
          <p:blipFill>
            <a:blip r:embed="rId4">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23953" y="634272"/>
              <a:ext cx="2758977" cy="2371725"/>
            </a:xfrm>
            <a:prstGeom prst="rect">
              <a:avLst/>
            </a:prstGeom>
            <a:noFill/>
            <a:ln w="9525">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矩形 19"/>
            <p:cNvSpPr/>
            <p:nvPr/>
          </p:nvSpPr>
          <p:spPr>
            <a:xfrm>
              <a:off x="3923953" y="346368"/>
              <a:ext cx="2758979" cy="265767"/>
            </a:xfrm>
            <a:prstGeom prst="rect">
              <a:avLst/>
            </a:prstGeom>
            <a:solidFill>
              <a:srgbClr val="FBB1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6" name="矩形 5"/>
          <p:cNvSpPr/>
          <p:nvPr/>
        </p:nvSpPr>
        <p:spPr>
          <a:xfrm>
            <a:off x="684213" y="2932113"/>
            <a:ext cx="2447925" cy="2039938"/>
          </a:xfrm>
          <a:prstGeom prst="rect">
            <a:avLst/>
          </a:prstGeom>
          <a:noFill/>
          <a:ln w="9525">
            <a:solidFill>
              <a:srgbClr val="66FFFF"/>
            </a:solidFill>
            <a:miter lim="800000"/>
          </a:ln>
        </p:spPr>
        <p:txBody>
          <a:bodyPr lIns="72000" tIns="72000" rIns="72000" bIns="72000" anchor="ctr"/>
          <a:lstStyle/>
          <a:p>
            <a:pPr lvl="0" indent="457200"/>
            <a:r>
              <a:rPr lang="zh-CN" altLang="en-US" b="1" dirty="0">
                <a:solidFill>
                  <a:srgbClr val="0D0D0D"/>
                </a:solidFill>
                <a:latin typeface="Times New Roman" panose="02020603050405020304" pitchFamily="18" charset="0"/>
                <a:ea typeface="华文新魏" pitchFamily="2" charset="-122"/>
                <a:sym typeface="隶书" pitchFamily="49" charset="-122"/>
              </a:rPr>
              <a:t>建立督查制度，选派督查员，参与小班评议工作会议并检查小班在组织机构、规程及公开、公正、公平方面是否符合要求。</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1750"/>
                                        </p:tgtEl>
                                        <p:attrNameLst>
                                          <p:attrName>style.visibility</p:attrName>
                                        </p:attrNameLst>
                                      </p:cBhvr>
                                      <p:to>
                                        <p:strVal val="visible"/>
                                      </p:to>
                                    </p:set>
                                    <p:animEffect transition="in" filter="wipe(down)">
                                      <p:cBhvr>
                                        <p:cTn id="11" dur="500"/>
                                        <p:tgtEl>
                                          <p:spTgt spid="3175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1751"/>
                                        </p:tgtEl>
                                        <p:attrNameLst>
                                          <p:attrName>style.visibility</p:attrName>
                                        </p:attrNameLst>
                                      </p:cBhvr>
                                      <p:to>
                                        <p:strVal val="visible"/>
                                      </p:to>
                                    </p:set>
                                    <p:animEffect transition="in" filter="wipe(down)">
                                      <p:cBhvr>
                                        <p:cTn id="15" dur="500"/>
                                        <p:tgtEl>
                                          <p:spTgt spid="31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0" grpId="0" bldLvl="0" animBg="1"/>
      <p:bldP spid="31751" grpId="0" bldLvl="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组合 1"/>
          <p:cNvGrpSpPr/>
          <p:nvPr/>
        </p:nvGrpSpPr>
        <p:grpSpPr>
          <a:xfrm>
            <a:off x="608013" y="1347788"/>
            <a:ext cx="7927975" cy="2308225"/>
            <a:chOff x="500063" y="1712913"/>
            <a:chExt cx="7929562" cy="2308225"/>
          </a:xfrm>
        </p:grpSpPr>
        <p:sp>
          <p:nvSpPr>
            <p:cNvPr id="13" name="Rectangle 9"/>
            <p:cNvSpPr>
              <a:spLocks noChangeArrowheads="1"/>
            </p:cNvSpPr>
            <p:nvPr/>
          </p:nvSpPr>
          <p:spPr bwMode="auto">
            <a:xfrm>
              <a:off x="500063" y="1819275"/>
              <a:ext cx="111464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buNone/>
              </a:pPr>
              <a:r>
                <a:rPr lang="zh-CN" altLang="en-US" sz="3600" b="1" dirty="0">
                  <a:solidFill>
                    <a:srgbClr val="0D0D0D"/>
                  </a:solidFill>
                  <a:latin typeface="Times New Roman" panose="02020603050405020304" pitchFamily="18" charset="0"/>
                  <a:ea typeface="华文新魏" pitchFamily="2" charset="-122"/>
                  <a:sym typeface="Arial" panose="020B0604020202020204" pitchFamily="34" charset="0"/>
                </a:rPr>
                <a:t>学生申请</a:t>
              </a:r>
            </a:p>
          </p:txBody>
        </p:sp>
        <p:sp>
          <p:nvSpPr>
            <p:cNvPr id="14" name="Rectangle 16"/>
            <p:cNvSpPr>
              <a:spLocks noChangeArrowheads="1"/>
            </p:cNvSpPr>
            <p:nvPr/>
          </p:nvSpPr>
          <p:spPr bwMode="auto">
            <a:xfrm>
              <a:off x="2143454" y="1819275"/>
              <a:ext cx="111464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buNone/>
              </a:pPr>
              <a:r>
                <a:rPr lang="zh-CN" altLang="en-US" sz="3600" b="1" dirty="0">
                  <a:solidFill>
                    <a:srgbClr val="0D0D0D"/>
                  </a:solidFill>
                  <a:latin typeface="Times New Roman" panose="02020603050405020304" pitchFamily="18" charset="0"/>
                  <a:ea typeface="华文新魏" pitchFamily="2" charset="-122"/>
                  <a:sym typeface="Arial" panose="020B0604020202020204" pitchFamily="34" charset="0"/>
                </a:rPr>
                <a:t>小班评议</a:t>
              </a:r>
              <a:endParaRPr lang="en-US" altLang="x-none" sz="3600" b="1" dirty="0">
                <a:solidFill>
                  <a:srgbClr val="0D0D0D"/>
                </a:solidFill>
                <a:latin typeface="Times New Roman" panose="02020603050405020304" pitchFamily="18" charset="0"/>
                <a:ea typeface="华文新魏" pitchFamily="2" charset="-122"/>
                <a:sym typeface="Arial" panose="020B0604020202020204" pitchFamily="34" charset="0"/>
              </a:endParaRPr>
            </a:p>
          </p:txBody>
        </p:sp>
        <p:sp>
          <p:nvSpPr>
            <p:cNvPr id="15" name="Rectangle 17"/>
            <p:cNvSpPr>
              <a:spLocks noChangeArrowheads="1"/>
            </p:cNvSpPr>
            <p:nvPr/>
          </p:nvSpPr>
          <p:spPr bwMode="auto">
            <a:xfrm>
              <a:off x="3572490" y="1712913"/>
              <a:ext cx="147349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buNone/>
              </a:pPr>
              <a:r>
                <a:rPr lang="zh-CN" altLang="en-US" sz="3600" b="1" dirty="0">
                  <a:solidFill>
                    <a:srgbClr val="0D0D0D"/>
                  </a:solidFill>
                  <a:latin typeface="Times New Roman" panose="02020603050405020304" pitchFamily="18" charset="0"/>
                  <a:ea typeface="华文新魏" pitchFamily="2" charset="-122"/>
                  <a:sym typeface="隶书" pitchFamily="49" charset="-122"/>
                </a:rPr>
                <a:t>学院督查</a:t>
              </a:r>
              <a:endParaRPr lang="en-US" altLang="x-none" sz="3600" b="1" dirty="0">
                <a:solidFill>
                  <a:srgbClr val="0D0D0D"/>
                </a:solidFill>
                <a:latin typeface="Times New Roman" panose="02020603050405020304" pitchFamily="18" charset="0"/>
                <a:ea typeface="华文新魏" pitchFamily="2" charset="-122"/>
                <a:sym typeface="隶书" pitchFamily="49" charset="-122"/>
              </a:endParaRPr>
            </a:p>
            <a:p>
              <a:pPr lvl="0" algn="ctr">
                <a:buNone/>
              </a:pPr>
              <a:r>
                <a:rPr lang="zh-CN" altLang="en-US" sz="3600" b="1" dirty="0">
                  <a:solidFill>
                    <a:srgbClr val="0D0D0D"/>
                  </a:solidFill>
                  <a:latin typeface="Times New Roman" panose="02020603050405020304" pitchFamily="18" charset="0"/>
                  <a:ea typeface="华文新魏" pitchFamily="2" charset="-122"/>
                  <a:sym typeface="隶书" pitchFamily="49" charset="-122"/>
                </a:rPr>
                <a:t>审核公示</a:t>
              </a:r>
              <a:endParaRPr lang="en-US" altLang="x-none" sz="3600" b="1" dirty="0">
                <a:solidFill>
                  <a:srgbClr val="0D0D0D"/>
                </a:solidFill>
                <a:latin typeface="Times New Roman" panose="02020603050405020304" pitchFamily="18" charset="0"/>
                <a:ea typeface="华文新魏" pitchFamily="2" charset="-122"/>
                <a:sym typeface="Arial" panose="020B0604020202020204" pitchFamily="34" charset="0"/>
              </a:endParaRPr>
            </a:p>
          </p:txBody>
        </p:sp>
        <p:sp>
          <p:nvSpPr>
            <p:cNvPr id="16" name="右箭头 7"/>
            <p:cNvSpPr>
              <a:spLocks noChangeArrowheads="1"/>
            </p:cNvSpPr>
            <p:nvPr/>
          </p:nvSpPr>
          <p:spPr bwMode="auto">
            <a:xfrm>
              <a:off x="1692514" y="2303463"/>
              <a:ext cx="427123"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17" name="右箭头 8"/>
            <p:cNvSpPr>
              <a:spLocks noChangeArrowheads="1"/>
            </p:cNvSpPr>
            <p:nvPr/>
          </p:nvSpPr>
          <p:spPr bwMode="auto">
            <a:xfrm>
              <a:off x="3351784" y="2303463"/>
              <a:ext cx="428711"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18" name="右箭头 9"/>
            <p:cNvSpPr>
              <a:spLocks noChangeArrowheads="1"/>
            </p:cNvSpPr>
            <p:nvPr/>
          </p:nvSpPr>
          <p:spPr bwMode="auto">
            <a:xfrm>
              <a:off x="4931662" y="2303463"/>
              <a:ext cx="428711"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19" name="右箭头 10"/>
            <p:cNvSpPr>
              <a:spLocks noChangeArrowheads="1"/>
            </p:cNvSpPr>
            <p:nvPr/>
          </p:nvSpPr>
          <p:spPr bwMode="auto">
            <a:xfrm>
              <a:off x="6590932" y="2303463"/>
              <a:ext cx="428711"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39956" name="Rectangle 2"/>
            <p:cNvSpPr/>
            <p:nvPr/>
          </p:nvSpPr>
          <p:spPr>
            <a:xfrm>
              <a:off x="5429250" y="1789113"/>
              <a:ext cx="1357313" cy="1200150"/>
            </a:xfrm>
            <a:prstGeom prst="rect">
              <a:avLst/>
            </a:prstGeom>
            <a:noFill/>
            <a:ln w="9525">
              <a:noFill/>
            </a:ln>
          </p:spPr>
          <p:txBody>
            <a:bodyPr anchor="ctr">
              <a:spAutoFit/>
            </a:bodyPr>
            <a:lstStyle/>
            <a:p>
              <a:pPr lvl="0" eaLnBrk="1" hangingPunct="1">
                <a:buNone/>
              </a:pPr>
              <a:r>
                <a:rPr lang="zh-CN" altLang="en-US" sz="3600" b="1" dirty="0">
                  <a:solidFill>
                    <a:srgbClr val="FFC000"/>
                  </a:solidFill>
                  <a:latin typeface="Times New Roman" panose="02020603050405020304" pitchFamily="18" charset="0"/>
                  <a:ea typeface="华文新魏" pitchFamily="2" charset="-122"/>
                  <a:sym typeface="隶书" pitchFamily="49" charset="-122"/>
                </a:rPr>
                <a:t>学校审核</a:t>
              </a:r>
              <a:endParaRPr lang="zh-CN" altLang="en-US" dirty="0">
                <a:solidFill>
                  <a:srgbClr val="FFC000"/>
                </a:solidFill>
                <a:latin typeface="Times New Roman" panose="02020603050405020304" pitchFamily="18" charset="0"/>
                <a:ea typeface="华文新魏" pitchFamily="2" charset="-122"/>
              </a:endParaRPr>
            </a:p>
          </p:txBody>
        </p:sp>
        <p:sp>
          <p:nvSpPr>
            <p:cNvPr id="21" name="Rectangle 2"/>
            <p:cNvSpPr>
              <a:spLocks noChangeArrowheads="1"/>
            </p:cNvSpPr>
            <p:nvPr/>
          </p:nvSpPr>
          <p:spPr bwMode="auto">
            <a:xfrm>
              <a:off x="7072040" y="1789113"/>
              <a:ext cx="135758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0" eaLnBrk="1" hangingPunct="1">
                <a:buNone/>
              </a:pPr>
              <a:r>
                <a:rPr lang="zh-CN" altLang="en-US" sz="3600" b="1" dirty="0">
                  <a:solidFill>
                    <a:srgbClr val="0D0D0D"/>
                  </a:solidFill>
                  <a:latin typeface="Times New Roman" panose="02020603050405020304" pitchFamily="18" charset="0"/>
                  <a:ea typeface="华文新魏" pitchFamily="2" charset="-122"/>
                  <a:sym typeface="隶书" pitchFamily="49" charset="-122"/>
                </a:rPr>
                <a:t>建立档案</a:t>
              </a:r>
              <a:endParaRPr lang="zh-CN" altLang="en-US" dirty="0">
                <a:solidFill>
                  <a:srgbClr val="0D0D0D"/>
                </a:solidFill>
                <a:latin typeface="Times New Roman" panose="02020603050405020304" pitchFamily="18" charset="0"/>
                <a:ea typeface="华文新魏" pitchFamily="2" charset="-122"/>
              </a:endParaRPr>
            </a:p>
          </p:txBody>
        </p:sp>
      </p:grpSp>
      <p:pic>
        <p:nvPicPr>
          <p:cNvPr id="39939" name="Picture 16"/>
          <p:cNvPicPr>
            <a:picLocks noChangeAspect="1"/>
          </p:cNvPicPr>
          <p:nvPr/>
        </p:nvPicPr>
        <p:blipFill>
          <a:blip r:embed="rId2">
            <a:clrChange>
              <a:clrFrom>
                <a:srgbClr val="FFFFFF"/>
              </a:clrFrom>
              <a:clrTo>
                <a:srgbClr val="FFFFFF">
                  <a:alpha val="0"/>
                </a:srgbClr>
              </a:clrTo>
            </a:clrChange>
          </a:blip>
          <a:stretch>
            <a:fillRect/>
          </a:stretch>
        </p:blipFill>
        <p:spPr>
          <a:xfrm>
            <a:off x="6011863" y="2600325"/>
            <a:ext cx="3098800" cy="2208213"/>
          </a:xfrm>
          <a:prstGeom prst="rect">
            <a:avLst/>
          </a:prstGeom>
          <a:noFill/>
          <a:ln w="9525">
            <a:noFill/>
          </a:ln>
        </p:spPr>
      </p:pic>
      <p:sp>
        <p:nvSpPr>
          <p:cNvPr id="23" name="TextBox 4"/>
          <p:cNvSpPr>
            <a:spLocks noChangeArrowheads="1"/>
          </p:cNvSpPr>
          <p:nvPr/>
        </p:nvSpPr>
        <p:spPr bwMode="auto">
          <a:xfrm>
            <a:off x="2757488" y="195263"/>
            <a:ext cx="3629025" cy="461963"/>
          </a:xfrm>
          <a:prstGeom prst="rect">
            <a:avLst/>
          </a:prstGeom>
          <a:noFill/>
          <a:ln w="9525">
            <a:noFill/>
            <a:miter lim="800000"/>
          </a:ln>
        </p:spPr>
        <p:txBody>
          <a:bodyPr>
            <a:spAutoFit/>
          </a:bodyPr>
          <a:lstStyle/>
          <a:p>
            <a:pPr lvl="0" algn="ctr">
              <a:buNone/>
            </a:pPr>
            <a:r>
              <a:rPr lang="zh-CN" altLang="en-US" sz="2400" b="1" dirty="0">
                <a:solidFill>
                  <a:srgbClr val="330000"/>
                </a:solidFill>
                <a:latin typeface="Times New Roman" panose="02020603050405020304" pitchFamily="18" charset="0"/>
                <a:ea typeface="华文新魏" pitchFamily="2" charset="-122"/>
                <a:sym typeface="微软雅黑" panose="020B0503020204020204" pitchFamily="34" charset="-122"/>
              </a:rPr>
              <a:t>认定工作程序</a:t>
            </a:r>
          </a:p>
        </p:txBody>
      </p:sp>
      <p:grpSp>
        <p:nvGrpSpPr>
          <p:cNvPr id="4" name="组合 3"/>
          <p:cNvGrpSpPr/>
          <p:nvPr/>
        </p:nvGrpSpPr>
        <p:grpSpPr>
          <a:xfrm>
            <a:off x="107950" y="195263"/>
            <a:ext cx="5359400" cy="4948237"/>
            <a:chOff x="107689" y="195263"/>
            <a:chExt cx="5359937" cy="4948237"/>
          </a:xfrm>
        </p:grpSpPr>
        <p:grpSp>
          <p:nvGrpSpPr>
            <p:cNvPr id="39942" name="组合 2"/>
            <p:cNvGrpSpPr/>
            <p:nvPr/>
          </p:nvGrpSpPr>
          <p:grpSpPr>
            <a:xfrm>
              <a:off x="107689" y="195263"/>
              <a:ext cx="5359937" cy="4948237"/>
              <a:chOff x="107689" y="195263"/>
              <a:chExt cx="5359937" cy="4948237"/>
            </a:xfrm>
          </p:grpSpPr>
          <p:sp>
            <p:nvSpPr>
              <p:cNvPr id="2" name="矩形 1"/>
              <p:cNvSpPr/>
              <p:nvPr/>
            </p:nvSpPr>
            <p:spPr>
              <a:xfrm>
                <a:off x="468088" y="1131888"/>
                <a:ext cx="4685181" cy="34559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1"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39948" name="Picture 13" descr="C:\Users\Administrator\Desktop\下11111111111111载.jpg"/>
              <p:cNvPicPr>
                <a:picLocks noChangeAspect="1"/>
              </p:cNvPicPr>
              <p:nvPr/>
            </p:nvPicPr>
            <p:blipFill>
              <a:blip r:embed="rId3">
                <a:clrChange>
                  <a:clrFrom>
                    <a:srgbClr val="FFFFFF"/>
                  </a:clrFrom>
                  <a:clrTo>
                    <a:srgbClr val="FFFFFF">
                      <a:alpha val="0"/>
                    </a:srgbClr>
                  </a:clrTo>
                </a:clrChange>
              </a:blip>
              <a:srcRect l="14290" r="13229"/>
              <a:stretch>
                <a:fillRect/>
              </a:stretch>
            </p:blipFill>
            <p:spPr>
              <a:xfrm>
                <a:off x="107689" y="195263"/>
                <a:ext cx="5359937" cy="4948237"/>
              </a:xfrm>
              <a:prstGeom prst="rect">
                <a:avLst/>
              </a:prstGeom>
              <a:noFill/>
              <a:ln w="9525">
                <a:noFill/>
              </a:ln>
            </p:spPr>
          </p:pic>
        </p:grpSp>
        <p:sp>
          <p:nvSpPr>
            <p:cNvPr id="26" name="Rectangle 9"/>
            <p:cNvSpPr>
              <a:spLocks noChangeArrowheads="1"/>
            </p:cNvSpPr>
            <p:nvPr/>
          </p:nvSpPr>
          <p:spPr bwMode="auto">
            <a:xfrm>
              <a:off x="971376" y="1276350"/>
              <a:ext cx="3911992"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nSpc>
                  <a:spcPct val="120000"/>
                </a:lnSpc>
              </a:pPr>
              <a:r>
                <a:rPr lang="zh-CN" altLang="en-US" sz="2000" b="1" dirty="0">
                  <a:solidFill>
                    <a:srgbClr val="0D0D0D"/>
                  </a:solidFill>
                  <a:latin typeface="Times New Roman" panose="02020603050405020304" pitchFamily="18" charset="0"/>
                  <a:ea typeface="华文新魏" pitchFamily="2" charset="-122"/>
                  <a:sym typeface="隶书" pitchFamily="49" charset="-122"/>
                </a:rPr>
                <a:t>学院认定工作组将认定结果报学校学生管理部门审核</a:t>
              </a:r>
              <a:endParaRPr lang="en-US" altLang="zh-CN" sz="2000" b="1" dirty="0">
                <a:solidFill>
                  <a:srgbClr val="0D0D0D"/>
                </a:solidFill>
                <a:latin typeface="Times New Roman" panose="02020603050405020304" pitchFamily="18" charset="0"/>
                <a:ea typeface="华文新魏" pitchFamily="2" charset="-122"/>
                <a:sym typeface="隶书" pitchFamily="49" charset="-122"/>
              </a:endParaRPr>
            </a:p>
            <a:p>
              <a:pPr lvl="0">
                <a:lnSpc>
                  <a:spcPct val="120000"/>
                </a:lnSpc>
              </a:pPr>
              <a:r>
                <a:rPr lang="zh-CN" altLang="en-US" sz="2000" b="1" dirty="0">
                  <a:solidFill>
                    <a:srgbClr val="0D0D0D"/>
                  </a:solidFill>
                  <a:latin typeface="Times New Roman" panose="02020603050405020304" pitchFamily="18" charset="0"/>
                  <a:ea typeface="华文新魏" pitchFamily="2" charset="-122"/>
                  <a:sym typeface="隶书" pitchFamily="49" charset="-122"/>
                </a:rPr>
                <a:t>学校将向全校公示</a:t>
              </a:r>
              <a:r>
                <a:rPr lang="en-US" altLang="zh-CN" sz="2000" b="1" dirty="0">
                  <a:solidFill>
                    <a:srgbClr val="0D0D0D"/>
                  </a:solidFill>
                  <a:latin typeface="Times New Roman" panose="02020603050405020304" pitchFamily="18" charset="0"/>
                  <a:ea typeface="华文新魏" pitchFamily="2" charset="-122"/>
                  <a:sym typeface="隶书" pitchFamily="49" charset="-122"/>
                </a:rPr>
                <a:t>3</a:t>
              </a:r>
              <a:r>
                <a:rPr lang="zh-CN" altLang="en-US" sz="2000" b="1" dirty="0">
                  <a:solidFill>
                    <a:srgbClr val="0D0D0D"/>
                  </a:solidFill>
                  <a:latin typeface="Times New Roman" panose="02020603050405020304" pitchFamily="18" charset="0"/>
                  <a:ea typeface="华文新魏" pitchFamily="2" charset="-122"/>
                  <a:sym typeface="隶书" pitchFamily="49" charset="-122"/>
                </a:rPr>
                <a:t>个工作日，师生如对学院认定工作组的认定有异议，可通过有效方式向学校学生管理部门提请复议。</a:t>
              </a:r>
              <a:endParaRPr lang="zh-CN" altLang="en-US" sz="2000" dirty="0">
                <a:solidFill>
                  <a:srgbClr val="0D0D0D"/>
                </a:solidFill>
                <a:latin typeface="Times New Roman" panose="02020603050405020304" pitchFamily="18" charset="0"/>
                <a:ea typeface="华文新魏" pitchFamily="2" charset="-122"/>
              </a:endParaRPr>
            </a:p>
            <a:p>
              <a:pPr lvl="0">
                <a:lnSpc>
                  <a:spcPct val="120000"/>
                </a:lnSpc>
              </a:pPr>
              <a:r>
                <a:rPr lang="zh-CN" altLang="en-US" sz="2000" b="1" dirty="0">
                  <a:solidFill>
                    <a:srgbClr val="0D0D0D"/>
                  </a:solidFill>
                  <a:latin typeface="Times New Roman" panose="02020603050405020304" pitchFamily="18" charset="0"/>
                  <a:ea typeface="华文新魏" pitchFamily="2" charset="-122"/>
                  <a:sym typeface="隶书" pitchFamily="49" charset="-122"/>
                </a:rPr>
                <a:t>学生管理部门在收到复议申请的</a:t>
              </a:r>
              <a:r>
                <a:rPr lang="en-US" altLang="zh-CN" sz="2000" b="1" dirty="0">
                  <a:solidFill>
                    <a:srgbClr val="0D0D0D"/>
                  </a:solidFill>
                  <a:latin typeface="Times New Roman" panose="02020603050405020304" pitchFamily="18" charset="0"/>
                  <a:ea typeface="华文新魏" pitchFamily="2" charset="-122"/>
                  <a:sym typeface="隶书" pitchFamily="49" charset="-122"/>
                </a:rPr>
                <a:t>3</a:t>
              </a:r>
              <a:r>
                <a:rPr lang="zh-CN" altLang="en-US" sz="2000" b="1" dirty="0">
                  <a:solidFill>
                    <a:srgbClr val="0D0D0D"/>
                  </a:solidFill>
                  <a:latin typeface="Times New Roman" panose="02020603050405020304" pitchFamily="18" charset="0"/>
                  <a:ea typeface="华文新魏" pitchFamily="2" charset="-122"/>
                  <a:sym typeface="隶书" pitchFamily="49" charset="-122"/>
                </a:rPr>
                <a:t>个工作日内予以答复和处理。</a:t>
              </a:r>
              <a:endParaRPr lang="zh-CN" altLang="en-US" sz="2000" dirty="0">
                <a:solidFill>
                  <a:srgbClr val="0D0D0D"/>
                </a:solidFill>
                <a:latin typeface="Times New Roman" panose="02020603050405020304" pitchFamily="18" charset="0"/>
                <a:ea typeface="华文新魏" pitchFamily="2" charset="-122"/>
              </a:endParaRPr>
            </a:p>
          </p:txBody>
        </p:sp>
        <p:sp>
          <p:nvSpPr>
            <p:cNvPr id="29" name="Rectangle 9"/>
            <p:cNvSpPr>
              <a:spLocks noChangeArrowheads="1"/>
            </p:cNvSpPr>
            <p:nvPr/>
          </p:nvSpPr>
          <p:spPr bwMode="auto">
            <a:xfrm>
              <a:off x="607802" y="1219200"/>
              <a:ext cx="865274"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nSpc>
                  <a:spcPct val="120000"/>
                </a:lnSpc>
              </a:pPr>
              <a:r>
                <a:rPr lang="zh-CN" altLang="en-US" sz="2800" b="1" dirty="0">
                  <a:solidFill>
                    <a:srgbClr val="FF0000"/>
                  </a:solidFill>
                  <a:latin typeface="MS Mincho" panose="02020609040205080304" pitchFamily="49" charset="-128"/>
                  <a:ea typeface="MS Mincho" panose="02020609040205080304" pitchFamily="49" charset="-128"/>
                  <a:sym typeface="隶书" pitchFamily="49" charset="-122"/>
                </a:rPr>
                <a:t>☑</a:t>
              </a:r>
              <a:endParaRPr lang="zh-CN" altLang="en-US" sz="2400" dirty="0">
                <a:solidFill>
                  <a:srgbClr val="0D0D0D"/>
                </a:solidFill>
                <a:latin typeface="Times New Roman" panose="02020603050405020304" pitchFamily="18" charset="0"/>
                <a:ea typeface="华文新魏" pitchFamily="2" charset="-122"/>
              </a:endParaRPr>
            </a:p>
          </p:txBody>
        </p:sp>
        <p:sp>
          <p:nvSpPr>
            <p:cNvPr id="30" name="Rectangle 9"/>
            <p:cNvSpPr>
              <a:spLocks noChangeArrowheads="1"/>
            </p:cNvSpPr>
            <p:nvPr/>
          </p:nvSpPr>
          <p:spPr bwMode="auto">
            <a:xfrm>
              <a:off x="607802" y="1939925"/>
              <a:ext cx="865274"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nSpc>
                  <a:spcPct val="120000"/>
                </a:lnSpc>
              </a:pPr>
              <a:r>
                <a:rPr lang="zh-CN" altLang="en-US" sz="2800" b="1" dirty="0">
                  <a:solidFill>
                    <a:srgbClr val="FF0000"/>
                  </a:solidFill>
                  <a:latin typeface="MS Mincho" panose="02020609040205080304" pitchFamily="49" charset="-128"/>
                  <a:ea typeface="MS Mincho" panose="02020609040205080304" pitchFamily="49" charset="-128"/>
                  <a:sym typeface="隶书" pitchFamily="49" charset="-122"/>
                </a:rPr>
                <a:t>☑</a:t>
              </a:r>
              <a:endParaRPr lang="zh-CN" altLang="en-US" sz="2400" dirty="0">
                <a:solidFill>
                  <a:srgbClr val="0D0D0D"/>
                </a:solidFill>
                <a:latin typeface="Times New Roman" panose="02020603050405020304" pitchFamily="18" charset="0"/>
                <a:ea typeface="华文新魏" pitchFamily="2" charset="-122"/>
              </a:endParaRPr>
            </a:p>
          </p:txBody>
        </p:sp>
        <p:sp>
          <p:nvSpPr>
            <p:cNvPr id="31" name="Rectangle 9"/>
            <p:cNvSpPr>
              <a:spLocks noChangeArrowheads="1"/>
            </p:cNvSpPr>
            <p:nvPr/>
          </p:nvSpPr>
          <p:spPr bwMode="auto">
            <a:xfrm>
              <a:off x="607802" y="3435350"/>
              <a:ext cx="865274"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nSpc>
                  <a:spcPct val="120000"/>
                </a:lnSpc>
              </a:pPr>
              <a:r>
                <a:rPr lang="zh-CN" altLang="en-US" sz="2800" b="1" dirty="0">
                  <a:solidFill>
                    <a:srgbClr val="FF0000"/>
                  </a:solidFill>
                  <a:latin typeface="MS Mincho" panose="02020609040205080304" pitchFamily="49" charset="-128"/>
                  <a:ea typeface="MS Mincho" panose="02020609040205080304" pitchFamily="49" charset="-128"/>
                  <a:sym typeface="隶书" pitchFamily="49" charset="-122"/>
                </a:rPr>
                <a:t>☑</a:t>
              </a:r>
              <a:endParaRPr lang="zh-CN" altLang="en-US" sz="2400" dirty="0">
                <a:solidFill>
                  <a:srgbClr val="0D0D0D"/>
                </a:solidFill>
                <a:latin typeface="Times New Roman" panose="02020603050405020304" pitchFamily="18" charset="0"/>
                <a:ea typeface="华文新魏"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组合 1"/>
          <p:cNvGrpSpPr/>
          <p:nvPr/>
        </p:nvGrpSpPr>
        <p:grpSpPr>
          <a:xfrm>
            <a:off x="608013" y="1347788"/>
            <a:ext cx="7927975" cy="2308225"/>
            <a:chOff x="500063" y="1712913"/>
            <a:chExt cx="7929562" cy="2308225"/>
          </a:xfrm>
        </p:grpSpPr>
        <p:sp>
          <p:nvSpPr>
            <p:cNvPr id="3" name="Rectangle 9"/>
            <p:cNvSpPr>
              <a:spLocks noChangeArrowheads="1"/>
            </p:cNvSpPr>
            <p:nvPr/>
          </p:nvSpPr>
          <p:spPr bwMode="auto">
            <a:xfrm>
              <a:off x="500063" y="1819275"/>
              <a:ext cx="111464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buNone/>
              </a:pPr>
              <a:r>
                <a:rPr lang="zh-CN" altLang="en-US" sz="3600" b="1" dirty="0">
                  <a:solidFill>
                    <a:srgbClr val="0D0D0D"/>
                  </a:solidFill>
                  <a:latin typeface="Times New Roman" panose="02020603050405020304" pitchFamily="18" charset="0"/>
                  <a:ea typeface="华文新魏" pitchFamily="2" charset="-122"/>
                  <a:sym typeface="Arial" panose="020B0604020202020204" pitchFamily="34" charset="0"/>
                </a:rPr>
                <a:t>学生申请</a:t>
              </a:r>
            </a:p>
          </p:txBody>
        </p:sp>
        <p:sp>
          <p:nvSpPr>
            <p:cNvPr id="4" name="Rectangle 16"/>
            <p:cNvSpPr>
              <a:spLocks noChangeArrowheads="1"/>
            </p:cNvSpPr>
            <p:nvPr/>
          </p:nvSpPr>
          <p:spPr bwMode="auto">
            <a:xfrm>
              <a:off x="2143454" y="1819275"/>
              <a:ext cx="111464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ctr">
                <a:buNone/>
              </a:pPr>
              <a:r>
                <a:rPr lang="zh-CN" altLang="en-US" sz="3600" b="1" dirty="0">
                  <a:solidFill>
                    <a:srgbClr val="0D0D0D"/>
                  </a:solidFill>
                  <a:latin typeface="Times New Roman" panose="02020603050405020304" pitchFamily="18" charset="0"/>
                  <a:ea typeface="华文新魏" pitchFamily="2" charset="-122"/>
                  <a:sym typeface="Arial" panose="020B0604020202020204" pitchFamily="34" charset="0"/>
                </a:rPr>
                <a:t>小班评议</a:t>
              </a:r>
              <a:endParaRPr lang="en-US" altLang="x-none" sz="3600" b="1" dirty="0">
                <a:solidFill>
                  <a:srgbClr val="0D0D0D"/>
                </a:solidFill>
                <a:latin typeface="Times New Roman" panose="02020603050405020304" pitchFamily="18" charset="0"/>
                <a:ea typeface="华文新魏" pitchFamily="2" charset="-122"/>
                <a:sym typeface="Arial" panose="020B0604020202020204" pitchFamily="34" charset="0"/>
              </a:endParaRPr>
            </a:p>
          </p:txBody>
        </p:sp>
        <p:sp>
          <p:nvSpPr>
            <p:cNvPr id="40970" name="Rectangle 17"/>
            <p:cNvSpPr/>
            <p:nvPr/>
          </p:nvSpPr>
          <p:spPr>
            <a:xfrm>
              <a:off x="3571875" y="1712913"/>
              <a:ext cx="1474788" cy="2308225"/>
            </a:xfrm>
            <a:prstGeom prst="rect">
              <a:avLst/>
            </a:prstGeom>
            <a:noFill/>
            <a:ln w="9525">
              <a:noFill/>
            </a:ln>
          </p:spPr>
          <p:txBody>
            <a:bodyPr>
              <a:spAutoFit/>
            </a:bodyPr>
            <a:lstStyle/>
            <a:p>
              <a:pPr lvl="0" algn="ctr" eaLnBrk="0" hangingPunct="0">
                <a:buNone/>
              </a:pPr>
              <a:r>
                <a:rPr lang="zh-CN" altLang="en-US" sz="3600" b="1" dirty="0">
                  <a:latin typeface="Times New Roman" panose="02020603050405020304" pitchFamily="18" charset="0"/>
                  <a:ea typeface="华文新魏" pitchFamily="2" charset="-122"/>
                  <a:sym typeface="隶书" pitchFamily="49" charset="-122"/>
                </a:rPr>
                <a:t>学院督查</a:t>
              </a:r>
              <a:endParaRPr lang="en-US" altLang="x-none" sz="3600" b="1" dirty="0">
                <a:latin typeface="Times New Roman" panose="02020603050405020304" pitchFamily="18" charset="0"/>
                <a:ea typeface="华文新魏" pitchFamily="2" charset="-122"/>
                <a:sym typeface="隶书" pitchFamily="49" charset="-122"/>
              </a:endParaRPr>
            </a:p>
            <a:p>
              <a:pPr lvl="0" algn="ctr" eaLnBrk="0" hangingPunct="0">
                <a:buNone/>
              </a:pPr>
              <a:r>
                <a:rPr lang="zh-CN" altLang="en-US" sz="3600" b="1" dirty="0">
                  <a:latin typeface="Times New Roman" panose="02020603050405020304" pitchFamily="18" charset="0"/>
                  <a:ea typeface="华文新魏" pitchFamily="2" charset="-122"/>
                  <a:sym typeface="隶书" pitchFamily="49" charset="-122"/>
                </a:rPr>
                <a:t>审核公示</a:t>
              </a:r>
              <a:endParaRPr lang="en-US" altLang="x-none" sz="3600" b="1" dirty="0">
                <a:latin typeface="Times New Roman" panose="02020603050405020304" pitchFamily="18" charset="0"/>
                <a:ea typeface="华文新魏" pitchFamily="2" charset="-122"/>
                <a:sym typeface="Arial" panose="020B0604020202020204" pitchFamily="34" charset="0"/>
              </a:endParaRPr>
            </a:p>
          </p:txBody>
        </p:sp>
        <p:sp>
          <p:nvSpPr>
            <p:cNvPr id="6" name="右箭头 7"/>
            <p:cNvSpPr>
              <a:spLocks noChangeArrowheads="1"/>
            </p:cNvSpPr>
            <p:nvPr/>
          </p:nvSpPr>
          <p:spPr bwMode="auto">
            <a:xfrm>
              <a:off x="1692514" y="2303463"/>
              <a:ext cx="427123"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7" name="右箭头 8"/>
            <p:cNvSpPr>
              <a:spLocks noChangeArrowheads="1"/>
            </p:cNvSpPr>
            <p:nvPr/>
          </p:nvSpPr>
          <p:spPr bwMode="auto">
            <a:xfrm>
              <a:off x="3351784" y="2303463"/>
              <a:ext cx="428711"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8" name="右箭头 9"/>
            <p:cNvSpPr>
              <a:spLocks noChangeArrowheads="1"/>
            </p:cNvSpPr>
            <p:nvPr/>
          </p:nvSpPr>
          <p:spPr bwMode="auto">
            <a:xfrm>
              <a:off x="4931662" y="2303463"/>
              <a:ext cx="428711"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9" name="右箭头 10"/>
            <p:cNvSpPr>
              <a:spLocks noChangeArrowheads="1"/>
            </p:cNvSpPr>
            <p:nvPr/>
          </p:nvSpPr>
          <p:spPr bwMode="auto">
            <a:xfrm>
              <a:off x="6590932" y="2303463"/>
              <a:ext cx="428711" cy="161925"/>
            </a:xfrm>
            <a:prstGeom prst="rightArrow">
              <a:avLst>
                <a:gd name="adj1" fmla="val 50000"/>
                <a:gd name="adj2" fmla="val 49706"/>
              </a:avLst>
            </a:prstGeom>
            <a:solidFill>
              <a:schemeClr val="accent1"/>
            </a:solidFill>
            <a:ln w="25400">
              <a:solidFill>
                <a:srgbClr val="5D9426"/>
              </a:solidFill>
              <a:miter lim="800000"/>
            </a:ln>
          </p:spPr>
          <p:txBody>
            <a:bodyPr anchor="ctr"/>
            <a:lstStyle/>
            <a:p>
              <a:pPr lvl="0" algn="ctr">
                <a:buNone/>
              </a:pPr>
              <a:endParaRPr lang="zh-CN" altLang="en-US" sz="3600" dirty="0">
                <a:solidFill>
                  <a:srgbClr val="0D0D0D"/>
                </a:solidFill>
                <a:latin typeface="Times New Roman" panose="02020603050405020304" pitchFamily="18" charset="0"/>
                <a:ea typeface="华文新魏" pitchFamily="2" charset="-122"/>
                <a:sym typeface="隶书" pitchFamily="49" charset="-122"/>
              </a:endParaRPr>
            </a:p>
          </p:txBody>
        </p:sp>
        <p:sp>
          <p:nvSpPr>
            <p:cNvPr id="10" name="Rectangle 2"/>
            <p:cNvSpPr>
              <a:spLocks noChangeArrowheads="1"/>
            </p:cNvSpPr>
            <p:nvPr/>
          </p:nvSpPr>
          <p:spPr bwMode="auto">
            <a:xfrm>
              <a:off x="5428649" y="1789113"/>
              <a:ext cx="1357584"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0" eaLnBrk="1" hangingPunct="1">
                <a:buNone/>
              </a:pPr>
              <a:r>
                <a:rPr lang="zh-CN" altLang="en-US" sz="3600" b="1" dirty="0">
                  <a:solidFill>
                    <a:srgbClr val="0D0D0D"/>
                  </a:solidFill>
                  <a:latin typeface="Times New Roman" panose="02020603050405020304" pitchFamily="18" charset="0"/>
                  <a:ea typeface="华文新魏" pitchFamily="2" charset="-122"/>
                  <a:sym typeface="隶书" pitchFamily="49" charset="-122"/>
                </a:rPr>
                <a:t>学校审核</a:t>
              </a:r>
              <a:endParaRPr lang="zh-CN" altLang="en-US" dirty="0">
                <a:solidFill>
                  <a:srgbClr val="0D0D0D"/>
                </a:solidFill>
                <a:latin typeface="Times New Roman" panose="02020603050405020304" pitchFamily="18" charset="0"/>
                <a:ea typeface="华文新魏" pitchFamily="2" charset="-122"/>
              </a:endParaRPr>
            </a:p>
          </p:txBody>
        </p:sp>
        <p:sp>
          <p:nvSpPr>
            <p:cNvPr id="40976" name="Rectangle 2"/>
            <p:cNvSpPr/>
            <p:nvPr/>
          </p:nvSpPr>
          <p:spPr>
            <a:xfrm>
              <a:off x="7072313" y="1789113"/>
              <a:ext cx="1357312" cy="1200150"/>
            </a:xfrm>
            <a:prstGeom prst="rect">
              <a:avLst/>
            </a:prstGeom>
            <a:noFill/>
            <a:ln w="9525">
              <a:noFill/>
            </a:ln>
          </p:spPr>
          <p:txBody>
            <a:bodyPr anchor="ctr">
              <a:spAutoFit/>
            </a:bodyPr>
            <a:lstStyle/>
            <a:p>
              <a:pPr lvl="0" eaLnBrk="1" hangingPunct="1">
                <a:buNone/>
              </a:pPr>
              <a:r>
                <a:rPr lang="zh-CN" altLang="en-US" sz="3600" b="1" dirty="0">
                  <a:solidFill>
                    <a:srgbClr val="FFC000"/>
                  </a:solidFill>
                  <a:latin typeface="Times New Roman" panose="02020603050405020304" pitchFamily="18" charset="0"/>
                  <a:ea typeface="华文新魏" pitchFamily="2" charset="-122"/>
                  <a:sym typeface="隶书" pitchFamily="49" charset="-122"/>
                </a:rPr>
                <a:t>建立档案</a:t>
              </a:r>
              <a:endParaRPr lang="zh-CN" altLang="en-US" dirty="0">
                <a:solidFill>
                  <a:srgbClr val="FFC000"/>
                </a:solidFill>
                <a:latin typeface="Times New Roman" panose="02020603050405020304" pitchFamily="18" charset="0"/>
                <a:ea typeface="华文新魏" pitchFamily="2" charset="-122"/>
              </a:endParaRPr>
            </a:p>
          </p:txBody>
        </p:sp>
      </p:grpSp>
      <p:pic>
        <p:nvPicPr>
          <p:cNvPr id="40963" name="Picture 16"/>
          <p:cNvPicPr>
            <a:picLocks noChangeAspect="1"/>
          </p:cNvPicPr>
          <p:nvPr/>
        </p:nvPicPr>
        <p:blipFill>
          <a:blip r:embed="rId2">
            <a:clrChange>
              <a:clrFrom>
                <a:srgbClr val="FFFFFF"/>
              </a:clrFrom>
              <a:clrTo>
                <a:srgbClr val="FFFFFF">
                  <a:alpha val="0"/>
                </a:srgbClr>
              </a:clrTo>
            </a:clrChange>
          </a:blip>
          <a:stretch>
            <a:fillRect/>
          </a:stretch>
        </p:blipFill>
        <p:spPr>
          <a:xfrm>
            <a:off x="6386513" y="2911475"/>
            <a:ext cx="3098800" cy="2208213"/>
          </a:xfrm>
          <a:prstGeom prst="rect">
            <a:avLst/>
          </a:prstGeom>
          <a:noFill/>
          <a:ln w="9525">
            <a:noFill/>
          </a:ln>
        </p:spPr>
      </p:pic>
      <p:sp>
        <p:nvSpPr>
          <p:cNvPr id="13" name="TextBox 4"/>
          <p:cNvSpPr>
            <a:spLocks noChangeArrowheads="1"/>
          </p:cNvSpPr>
          <p:nvPr/>
        </p:nvSpPr>
        <p:spPr bwMode="auto">
          <a:xfrm>
            <a:off x="2757488" y="195263"/>
            <a:ext cx="3629025" cy="461963"/>
          </a:xfrm>
          <a:prstGeom prst="rect">
            <a:avLst/>
          </a:prstGeom>
          <a:noFill/>
          <a:ln w="9525">
            <a:noFill/>
            <a:miter lim="800000"/>
          </a:ln>
        </p:spPr>
        <p:txBody>
          <a:bodyPr>
            <a:spAutoFit/>
          </a:bodyPr>
          <a:lstStyle/>
          <a:p>
            <a:pPr lvl="0" algn="ctr">
              <a:buNone/>
            </a:pPr>
            <a:r>
              <a:rPr lang="zh-CN" altLang="en-US" sz="2400" b="1" dirty="0">
                <a:solidFill>
                  <a:srgbClr val="330000"/>
                </a:solidFill>
                <a:latin typeface="Times New Roman" panose="02020603050405020304" pitchFamily="18" charset="0"/>
                <a:ea typeface="华文新魏" pitchFamily="2" charset="-122"/>
                <a:sym typeface="微软雅黑" panose="020B0503020204020204" pitchFamily="34" charset="-122"/>
              </a:rPr>
              <a:t>认定工作程序</a:t>
            </a:r>
          </a:p>
        </p:txBody>
      </p:sp>
      <p:pic>
        <p:nvPicPr>
          <p:cNvPr id="64515" name="Picture 3"/>
          <p:cNvPicPr>
            <a:picLocks noChangeAspect="1"/>
          </p:cNvPicPr>
          <p:nvPr/>
        </p:nvPicPr>
        <p:blipFill>
          <a:blip r:embed="rId3"/>
          <a:srcRect r="12624"/>
          <a:stretch>
            <a:fillRect/>
          </a:stretch>
        </p:blipFill>
        <p:spPr>
          <a:xfrm>
            <a:off x="220663" y="771525"/>
            <a:ext cx="6672262" cy="3133725"/>
          </a:xfrm>
          <a:prstGeom prst="rect">
            <a:avLst/>
          </a:prstGeom>
          <a:noFill/>
          <a:ln w="9525">
            <a:noFill/>
          </a:ln>
        </p:spPr>
      </p:pic>
      <p:sp>
        <p:nvSpPr>
          <p:cNvPr id="16" name="Rectangle 6"/>
          <p:cNvSpPr/>
          <p:nvPr/>
        </p:nvSpPr>
        <p:spPr>
          <a:xfrm>
            <a:off x="69850" y="3971925"/>
            <a:ext cx="8174038" cy="400050"/>
          </a:xfrm>
          <a:prstGeom prst="rect">
            <a:avLst/>
          </a:prstGeom>
          <a:noFill/>
          <a:ln w="9525">
            <a:noFill/>
          </a:ln>
        </p:spPr>
        <p:txBody>
          <a:bodyPr>
            <a:spAutoFit/>
          </a:bodyPr>
          <a:lstStyle/>
          <a:p>
            <a:pPr marL="342900" lvl="0" indent="-342900" eaLnBrk="0" hangingPunct="0">
              <a:buFont typeface="Wingdings" panose="05000000000000000000" pitchFamily="2" charset="2"/>
              <a:buChar char="ü"/>
            </a:pPr>
            <a:r>
              <a:rPr lang="zh-CN" altLang="en-US" sz="2000" b="1" dirty="0">
                <a:solidFill>
                  <a:srgbClr val="003300"/>
                </a:solidFill>
                <a:latin typeface="Times New Roman" panose="02020603050405020304" pitchFamily="18" charset="0"/>
                <a:ea typeface="华文新魏" pitchFamily="2" charset="-122"/>
                <a:sym typeface="隶书" pitchFamily="49" charset="-122"/>
              </a:rPr>
              <a:t>学院认定工作组建立本院家庭经济困难学生信息档案</a:t>
            </a:r>
          </a:p>
        </p:txBody>
      </p:sp>
      <p:sp>
        <p:nvSpPr>
          <p:cNvPr id="17" name="Rectangle 8"/>
          <p:cNvSpPr/>
          <p:nvPr/>
        </p:nvSpPr>
        <p:spPr>
          <a:xfrm>
            <a:off x="34925" y="4456113"/>
            <a:ext cx="8175625" cy="400050"/>
          </a:xfrm>
          <a:prstGeom prst="rect">
            <a:avLst/>
          </a:prstGeom>
          <a:noFill/>
          <a:ln w="9525">
            <a:noFill/>
          </a:ln>
        </p:spPr>
        <p:txBody>
          <a:bodyPr>
            <a:spAutoFit/>
          </a:bodyPr>
          <a:lstStyle/>
          <a:p>
            <a:pPr marL="342900" lvl="0" indent="-342900" eaLnBrk="0" hangingPunct="0">
              <a:buFont typeface="Wingdings" panose="05000000000000000000" pitchFamily="2" charset="2"/>
              <a:buChar char="ü"/>
            </a:pPr>
            <a:r>
              <a:rPr lang="zh-CN" altLang="en-US" sz="2000" b="1" dirty="0">
                <a:solidFill>
                  <a:srgbClr val="003300"/>
                </a:solidFill>
                <a:latin typeface="Times New Roman" panose="02020603050405020304" pitchFamily="18" charset="0"/>
                <a:ea typeface="华文新魏" pitchFamily="2" charset="-122"/>
                <a:sym typeface="隶书" pitchFamily="49" charset="-122"/>
              </a:rPr>
              <a:t>校学生管理部门建立全校家庭经济困难学生信息档案</a:t>
            </a:r>
            <a:endParaRPr lang="zh-CN" altLang="en-US" sz="1600" dirty="0">
              <a:solidFill>
                <a:srgbClr val="003300"/>
              </a:solidFill>
              <a:latin typeface="Times New Roman" panose="02020603050405020304" pitchFamily="18" charset="0"/>
              <a:ea typeface="华文新魏"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515"/>
                                        </p:tgtEl>
                                        <p:attrNameLst>
                                          <p:attrName>style.visibility</p:attrName>
                                        </p:attrNameLst>
                                      </p:cBhvr>
                                      <p:to>
                                        <p:strVal val="visible"/>
                                      </p:to>
                                    </p:set>
                                    <p:animEffect transition="in" filter="fade">
                                      <p:cBhvr>
                                        <p:cTn id="7" dur="500"/>
                                        <p:tgtEl>
                                          <p:spTgt spid="645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内容占位符 2"/>
          <p:cNvSpPr>
            <a:spLocks noGrp="1"/>
          </p:cNvSpPr>
          <p:nvPr>
            <p:ph/>
          </p:nvPr>
        </p:nvSpPr>
        <p:spPr>
          <a:xfrm>
            <a:off x="539750" y="963613"/>
            <a:ext cx="7993063" cy="1031875"/>
          </a:xfrm>
          <a:prstGeom prst="rect">
            <a:avLst/>
          </a:prstGeom>
          <a:noFill/>
          <a:ln w="9525">
            <a:noFill/>
          </a:ln>
        </p:spPr>
        <p:txBody>
          <a:bodyPr/>
          <a:lstStyle/>
          <a:p>
            <a:pPr marL="0" lvl="0" indent="503555" eaLnBrk="1" hangingPunct="1">
              <a:lnSpc>
                <a:spcPct val="150000"/>
              </a:lnSpc>
              <a:spcBef>
                <a:spcPct val="0"/>
              </a:spcBef>
              <a:buNone/>
            </a:pPr>
            <a:r>
              <a:rPr lang="zh-CN" altLang="en-US" sz="2400" b="1" dirty="0">
                <a:solidFill>
                  <a:srgbClr val="194D14"/>
                </a:solidFill>
                <a:latin typeface="Times New Roman" panose="02020603050405020304" pitchFamily="18" charset="0"/>
                <a:ea typeface="华文新魏" pitchFamily="2" charset="-122"/>
                <a:sym typeface="隶书" pitchFamily="49" charset="-122"/>
              </a:rPr>
              <a:t>学生</a:t>
            </a:r>
            <a:r>
              <a:rPr lang="zh-CN" altLang="en-US" sz="2400" b="1" u="sng" dirty="0">
                <a:solidFill>
                  <a:srgbClr val="FF0000"/>
                </a:solidFill>
                <a:latin typeface="Times New Roman" panose="02020603050405020304" pitchFamily="18" charset="0"/>
                <a:ea typeface="华文新魏" pitchFamily="2" charset="-122"/>
                <a:sym typeface="隶书" pitchFamily="49" charset="-122"/>
              </a:rPr>
              <a:t>本人及其家庭</a:t>
            </a:r>
            <a:r>
              <a:rPr lang="zh-CN" altLang="en-US" sz="2400" b="1" dirty="0">
                <a:solidFill>
                  <a:srgbClr val="194D14"/>
                </a:solidFill>
                <a:latin typeface="Times New Roman" panose="02020603050405020304" pitchFamily="18" charset="0"/>
                <a:ea typeface="华文新魏" pitchFamily="2" charset="-122"/>
                <a:sym typeface="隶书" pitchFamily="49" charset="-122"/>
              </a:rPr>
              <a:t>所能筹集到的资金难以支付其在校学习期间的学习和生活基本费用的学生。</a:t>
            </a:r>
            <a:endParaRPr lang="zh-CN" altLang="en-US" sz="2400" dirty="0">
              <a:solidFill>
                <a:srgbClr val="194D14"/>
              </a:solidFill>
              <a:latin typeface="Times New Roman" panose="02020603050405020304" pitchFamily="18" charset="0"/>
              <a:ea typeface="华文新魏" pitchFamily="2" charset="-122"/>
              <a:sym typeface="隶书" pitchFamily="49" charset="-122"/>
            </a:endParaRPr>
          </a:p>
        </p:txBody>
      </p:sp>
      <p:sp>
        <p:nvSpPr>
          <p:cNvPr id="15364" name="TextBox 3"/>
          <p:cNvSpPr>
            <a:spLocks noChangeArrowheads="1"/>
          </p:cNvSpPr>
          <p:nvPr/>
        </p:nvSpPr>
        <p:spPr bwMode="auto">
          <a:xfrm>
            <a:off x="331788" y="123825"/>
            <a:ext cx="8556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r">
              <a:buNone/>
            </a:pPr>
            <a:r>
              <a:rPr lang="en-US" altLang="zh-CN" sz="3200" b="1" dirty="0">
                <a:solidFill>
                  <a:srgbClr val="330000"/>
                </a:solidFill>
                <a:latin typeface="Times New Roman" panose="02020603050405020304" pitchFamily="18" charset="0"/>
                <a:ea typeface="华文新魏" pitchFamily="2" charset="-122"/>
                <a:sym typeface="微软雅黑" panose="020B0503020204020204" pitchFamily="34" charset="-122"/>
              </a:rPr>
              <a:t>01</a:t>
            </a:r>
            <a:endParaRPr lang="zh-CN" altLang="en-US" sz="3200" b="1" dirty="0">
              <a:solidFill>
                <a:srgbClr val="330000"/>
              </a:solidFill>
              <a:latin typeface="Times New Roman" panose="02020603050405020304" pitchFamily="18" charset="0"/>
              <a:ea typeface="华文新魏" pitchFamily="2" charset="-122"/>
              <a:sym typeface="微软雅黑" panose="020B0503020204020204" pitchFamily="34" charset="-122"/>
            </a:endParaRPr>
          </a:p>
        </p:txBody>
      </p:sp>
      <p:sp>
        <p:nvSpPr>
          <p:cNvPr id="11" name="TextBox 4"/>
          <p:cNvSpPr>
            <a:spLocks noChangeArrowheads="1"/>
          </p:cNvSpPr>
          <p:nvPr/>
        </p:nvSpPr>
        <p:spPr bwMode="auto">
          <a:xfrm>
            <a:off x="1196975" y="123825"/>
            <a:ext cx="4959350" cy="1076325"/>
          </a:xfrm>
          <a:prstGeom prst="rect">
            <a:avLst/>
          </a:prstGeom>
          <a:noFill/>
          <a:ln w="9525">
            <a:noFill/>
            <a:miter lim="800000"/>
          </a:ln>
        </p:spPr>
        <p:txBody>
          <a:bodyPr>
            <a:spAutoFit/>
          </a:bodyPr>
          <a:lstStyle/>
          <a:p>
            <a:pPr lvl="0">
              <a:buNone/>
            </a:pPr>
            <a:r>
              <a:rPr lang="zh-CN" altLang="en-US" sz="3200" b="1" dirty="0">
                <a:solidFill>
                  <a:srgbClr val="330000"/>
                </a:solidFill>
                <a:latin typeface="Times New Roman" panose="02020603050405020304" pitchFamily="18" charset="0"/>
                <a:ea typeface="华文新魏" pitchFamily="2" charset="-122"/>
                <a:sym typeface="微软雅黑" panose="020B0503020204020204" pitchFamily="34" charset="-122"/>
              </a:rPr>
              <a:t>家庭经济困难学生定义</a:t>
            </a:r>
          </a:p>
          <a:p>
            <a:pPr lvl="0">
              <a:buNone/>
            </a:pPr>
            <a:endParaRPr lang="zh-CN" altLang="en-US" sz="3200" b="1" dirty="0">
              <a:solidFill>
                <a:srgbClr val="330000"/>
              </a:solidFill>
              <a:latin typeface="Times New Roman" panose="02020603050405020304" pitchFamily="18" charset="0"/>
              <a:ea typeface="华文新魏" pitchFamily="2" charset="-122"/>
              <a:sym typeface="微软雅黑" panose="020B0503020204020204" pitchFamily="34" charset="-122"/>
            </a:endParaRPr>
          </a:p>
        </p:txBody>
      </p:sp>
      <p:sp>
        <p:nvSpPr>
          <p:cNvPr id="14341" name="流程图: 合并 16"/>
          <p:cNvSpPr/>
          <p:nvPr/>
        </p:nvSpPr>
        <p:spPr>
          <a:xfrm rot="-5400000">
            <a:off x="215900" y="211138"/>
            <a:ext cx="360363" cy="379412"/>
          </a:xfrm>
          <a:prstGeom prst="flowChartMerge">
            <a:avLst/>
          </a:prstGeom>
          <a:noFill/>
          <a:ln w="6350" cap="flat" cmpd="sng">
            <a:solidFill>
              <a:srgbClr val="7F7F7F"/>
            </a:solidFill>
            <a:prstDash val="sysDash"/>
            <a:bevel/>
            <a:headEnd type="none" w="med" len="med"/>
            <a:tailEnd type="none" w="med" len="med"/>
          </a:ln>
        </p:spPr>
        <p:txBody>
          <a:bodyPr anchor="ctr"/>
          <a:lstStyle/>
          <a:p>
            <a:pPr lvl="0" algn="ctr" eaLnBrk="0" hangingPunct="0">
              <a:buNone/>
            </a:pPr>
            <a:endParaRPr lang="zh-CN" altLang="zh-CN" sz="2400" dirty="0">
              <a:solidFill>
                <a:srgbClr val="000000"/>
              </a:solidFill>
              <a:latin typeface="Times New Roman" panose="02020603050405020304" pitchFamily="18" charset="0"/>
              <a:ea typeface="华文新魏" pitchFamily="2" charset="-122"/>
              <a:sym typeface="宋体" panose="02010600030101010101" pitchFamily="2" charset="-122"/>
            </a:endParaRPr>
          </a:p>
        </p:txBody>
      </p:sp>
      <p:sp>
        <p:nvSpPr>
          <p:cNvPr id="14342" name="直接连接符 2"/>
          <p:cNvSpPr/>
          <p:nvPr/>
        </p:nvSpPr>
        <p:spPr>
          <a:xfrm flipV="1">
            <a:off x="1187450" y="282575"/>
            <a:ext cx="0" cy="287338"/>
          </a:xfrm>
          <a:prstGeom prst="line">
            <a:avLst/>
          </a:prstGeom>
          <a:ln w="19050" cap="flat" cmpd="sng">
            <a:solidFill>
              <a:srgbClr val="595959"/>
            </a:solidFill>
            <a:prstDash val="solid"/>
            <a:bevel/>
            <a:headEnd type="none" w="med" len="med"/>
            <a:tailEnd type="none" w="med" len="med"/>
          </a:ln>
        </p:spPr>
      </p:sp>
      <p:sp>
        <p:nvSpPr>
          <p:cNvPr id="14343" name="内容占位符 2"/>
          <p:cNvSpPr txBox="1"/>
          <p:nvPr/>
        </p:nvSpPr>
        <p:spPr>
          <a:xfrm>
            <a:off x="684213" y="2497138"/>
            <a:ext cx="3744912" cy="2339975"/>
          </a:xfrm>
          <a:prstGeom prst="rect">
            <a:avLst/>
          </a:prstGeom>
          <a:noFill/>
          <a:ln w="19050" cap="flat" cmpd="sng">
            <a:solidFill>
              <a:schemeClr val="accent1"/>
            </a:solidFill>
            <a:prstDash val="dashDot"/>
            <a:bevel/>
            <a:headEnd type="none" w="med" len="med"/>
            <a:tailEnd type="none" w="med" len="med"/>
          </a:ln>
        </p:spPr>
        <p:txBody>
          <a:bodyPr anchor="ctr"/>
          <a:lstStyle/>
          <a:p>
            <a:pPr marL="170180" lvl="0" indent="-170180" defTabSz="684530" eaLnBrk="1" hangingPunct="1">
              <a:lnSpc>
                <a:spcPct val="90000"/>
              </a:lnSpc>
              <a:spcBef>
                <a:spcPts val="750"/>
              </a:spcBef>
            </a:pPr>
            <a:r>
              <a:rPr lang="zh-CN" altLang="en-US" sz="2800" b="1" dirty="0">
                <a:solidFill>
                  <a:srgbClr val="000000"/>
                </a:solidFill>
                <a:latin typeface="Times New Roman" panose="02020603050405020304" pitchFamily="18" charset="0"/>
                <a:ea typeface="华文新魏" pitchFamily="2" charset="-122"/>
                <a:sym typeface="隶书" pitchFamily="49" charset="-122"/>
              </a:rPr>
              <a:t>坚持四个原则：</a:t>
            </a:r>
          </a:p>
          <a:p>
            <a:pPr marL="170180" lvl="0" indent="-170180" defTabSz="684530" eaLnBrk="1" hangingPunct="1">
              <a:lnSpc>
                <a:spcPct val="90000"/>
              </a:lnSpc>
              <a:spcBef>
                <a:spcPts val="750"/>
              </a:spcBef>
              <a:buFont typeface="Wingdings" panose="05000000000000000000" pitchFamily="2" charset="2"/>
              <a:buChar char="Ø"/>
            </a:pPr>
            <a:r>
              <a:rPr lang="zh-CN" altLang="en-US" sz="2100" b="1" dirty="0">
                <a:solidFill>
                  <a:srgbClr val="000000"/>
                </a:solidFill>
                <a:latin typeface="Times New Roman" panose="02020603050405020304" pitchFamily="18" charset="0"/>
                <a:ea typeface="华文新魏" pitchFamily="2" charset="-122"/>
                <a:sym typeface="隶书" pitchFamily="49" charset="-122"/>
              </a:rPr>
              <a:t> 实事求是</a:t>
            </a:r>
            <a:endParaRPr lang="en-US" altLang="x-none" sz="2100" b="1" dirty="0">
              <a:solidFill>
                <a:srgbClr val="000000"/>
              </a:solidFill>
              <a:latin typeface="Times New Roman" panose="02020603050405020304" pitchFamily="18" charset="0"/>
              <a:ea typeface="华文新魏" pitchFamily="2" charset="-122"/>
              <a:sym typeface="隶书" pitchFamily="49" charset="-122"/>
            </a:endParaRPr>
          </a:p>
          <a:p>
            <a:pPr marL="170180" lvl="0" indent="-170180" defTabSz="684530" eaLnBrk="1" hangingPunct="1">
              <a:lnSpc>
                <a:spcPct val="90000"/>
              </a:lnSpc>
              <a:spcBef>
                <a:spcPts val="750"/>
              </a:spcBef>
              <a:buFont typeface="Wingdings" panose="05000000000000000000" pitchFamily="2" charset="2"/>
              <a:buChar char="Ø"/>
            </a:pPr>
            <a:r>
              <a:rPr lang="zh-CN" altLang="en-US" sz="2100" b="1" dirty="0">
                <a:solidFill>
                  <a:srgbClr val="000000"/>
                </a:solidFill>
                <a:latin typeface="Times New Roman" panose="02020603050405020304" pitchFamily="18" charset="0"/>
                <a:ea typeface="华文新魏" pitchFamily="2" charset="-122"/>
                <a:sym typeface="隶书" pitchFamily="49" charset="-122"/>
              </a:rPr>
              <a:t> </a:t>
            </a:r>
            <a:r>
              <a:rPr lang="zh-CN" altLang="en-US" sz="2100" b="1" dirty="0">
                <a:solidFill>
                  <a:srgbClr val="FF0000"/>
                </a:solidFill>
                <a:latin typeface="Times New Roman" panose="02020603050405020304" pitchFamily="18" charset="0"/>
                <a:ea typeface="华文新魏" pitchFamily="2" charset="-122"/>
                <a:sym typeface="隶书" pitchFamily="49" charset="-122"/>
              </a:rPr>
              <a:t>公开</a:t>
            </a:r>
            <a:r>
              <a:rPr lang="zh-CN" altLang="en-US" sz="2100" b="1" dirty="0">
                <a:solidFill>
                  <a:srgbClr val="000000"/>
                </a:solidFill>
                <a:latin typeface="Times New Roman" panose="02020603050405020304" pitchFamily="18" charset="0"/>
                <a:ea typeface="华文新魏" pitchFamily="2" charset="-122"/>
                <a:sym typeface="隶书" pitchFamily="49" charset="-122"/>
              </a:rPr>
              <a:t>、公平、公正</a:t>
            </a:r>
            <a:endParaRPr lang="en-US" altLang="x-none" sz="2100" b="1" dirty="0">
              <a:solidFill>
                <a:srgbClr val="000000"/>
              </a:solidFill>
              <a:latin typeface="Times New Roman" panose="02020603050405020304" pitchFamily="18" charset="0"/>
              <a:ea typeface="华文新魏" pitchFamily="2" charset="-122"/>
              <a:sym typeface="隶书" pitchFamily="49" charset="-122"/>
            </a:endParaRPr>
          </a:p>
          <a:p>
            <a:pPr marL="170180" lvl="0" indent="-170180" defTabSz="684530" eaLnBrk="1" hangingPunct="1">
              <a:lnSpc>
                <a:spcPct val="90000"/>
              </a:lnSpc>
              <a:spcBef>
                <a:spcPts val="750"/>
              </a:spcBef>
              <a:buFont typeface="Wingdings" panose="05000000000000000000" pitchFamily="2" charset="2"/>
              <a:buChar char="Ø"/>
            </a:pPr>
            <a:r>
              <a:rPr lang="zh-CN" altLang="en-US" sz="2100" b="1" dirty="0">
                <a:solidFill>
                  <a:srgbClr val="000000"/>
                </a:solidFill>
                <a:latin typeface="Times New Roman" panose="02020603050405020304" pitchFamily="18" charset="0"/>
                <a:ea typeface="华文新魏" pitchFamily="2" charset="-122"/>
                <a:sym typeface="隶书" pitchFamily="49" charset="-122"/>
              </a:rPr>
              <a:t> 个人自愿申请参加认定</a:t>
            </a:r>
            <a:endParaRPr lang="en-US" altLang="x-none" sz="2100" b="1" dirty="0">
              <a:solidFill>
                <a:srgbClr val="000000"/>
              </a:solidFill>
              <a:latin typeface="Times New Roman" panose="02020603050405020304" pitchFamily="18" charset="0"/>
              <a:ea typeface="华文新魏" pitchFamily="2" charset="-122"/>
              <a:sym typeface="隶书" pitchFamily="49" charset="-122"/>
            </a:endParaRPr>
          </a:p>
          <a:p>
            <a:pPr marL="170180" lvl="0" indent="-170180" defTabSz="684530" eaLnBrk="1" hangingPunct="1">
              <a:lnSpc>
                <a:spcPct val="90000"/>
              </a:lnSpc>
              <a:spcBef>
                <a:spcPts val="750"/>
              </a:spcBef>
              <a:buFont typeface="Wingdings" panose="05000000000000000000" pitchFamily="2" charset="2"/>
              <a:buChar char="Ø"/>
            </a:pPr>
            <a:r>
              <a:rPr lang="zh-CN" altLang="en-US" sz="2100" b="1" dirty="0">
                <a:solidFill>
                  <a:srgbClr val="000000"/>
                </a:solidFill>
                <a:latin typeface="Times New Roman" panose="02020603050405020304" pitchFamily="18" charset="0"/>
                <a:ea typeface="华文新魏" pitchFamily="2" charset="-122"/>
                <a:sym typeface="隶书" pitchFamily="49" charset="-122"/>
              </a:rPr>
              <a:t> 民主评议及调查审核相结合</a:t>
            </a:r>
            <a:endParaRPr lang="zh-CN" altLang="en-US" sz="2100" dirty="0">
              <a:solidFill>
                <a:srgbClr val="000000"/>
              </a:solidFill>
              <a:latin typeface="Times New Roman" panose="02020603050405020304" pitchFamily="18" charset="0"/>
              <a:ea typeface="华文新魏" pitchFamily="2" charset="-122"/>
            </a:endParaRPr>
          </a:p>
        </p:txBody>
      </p:sp>
      <p:pic>
        <p:nvPicPr>
          <p:cNvPr id="14344" name="Picture 9" descr="D:\Users\john\Desktop\Cgqg11e-IjuAPWyKAAHzJwx2qxs200.jpg"/>
          <p:cNvPicPr>
            <a:picLocks noChangeAspect="1"/>
          </p:cNvPicPr>
          <p:nvPr/>
        </p:nvPicPr>
        <p:blipFill>
          <a:blip r:embed="rId2">
            <a:clrChange>
              <a:clrFrom>
                <a:srgbClr val="FFFFFF"/>
              </a:clrFrom>
              <a:clrTo>
                <a:srgbClr val="FFFFFF">
                  <a:alpha val="0"/>
                </a:srgbClr>
              </a:clrTo>
            </a:clrChange>
          </a:blip>
          <a:stretch>
            <a:fillRect/>
          </a:stretch>
        </p:blipFill>
        <p:spPr>
          <a:xfrm>
            <a:off x="4787900" y="2497138"/>
            <a:ext cx="3892550" cy="2336800"/>
          </a:xfrm>
          <a:prstGeom prst="rect">
            <a:avLst/>
          </a:prstGeom>
          <a:noFill/>
          <a:ln w="9525">
            <a:noFill/>
          </a:ln>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ChangeArrowheads="1"/>
          </p:cNvSpPr>
          <p:nvPr/>
        </p:nvSpPr>
        <p:spPr bwMode="auto">
          <a:xfrm>
            <a:off x="196850" y="1006475"/>
            <a:ext cx="6030913"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indent="457200" algn="just">
              <a:lnSpc>
                <a:spcPts val="3000"/>
              </a:lnSpc>
              <a:buNone/>
            </a:pPr>
            <a:r>
              <a:rPr lang="zh-CN" altLang="en-US" sz="2000" b="1" dirty="0">
                <a:solidFill>
                  <a:srgbClr val="0D0D0D"/>
                </a:solidFill>
                <a:latin typeface="Times New Roman" panose="02020603050405020304" pitchFamily="18" charset="0"/>
                <a:ea typeface="华文新魏" pitchFamily="2" charset="-122"/>
                <a:sym typeface="隶书" pitchFamily="49" charset="-122"/>
              </a:rPr>
              <a:t>学院和小班要加强对学生的</a:t>
            </a:r>
            <a:r>
              <a:rPr lang="zh-CN" altLang="en-US" sz="2000" b="1" dirty="0">
                <a:solidFill>
                  <a:srgbClr val="FF0000"/>
                </a:solidFill>
                <a:latin typeface="Times New Roman" panose="02020603050405020304" pitchFamily="18" charset="0"/>
                <a:ea typeface="华文新魏" pitchFamily="2" charset="-122"/>
                <a:sym typeface="隶书" pitchFamily="49" charset="-122"/>
              </a:rPr>
              <a:t>诚信教育</a:t>
            </a:r>
            <a:r>
              <a:rPr lang="zh-CN" altLang="en-US" sz="2000" b="1" dirty="0">
                <a:solidFill>
                  <a:srgbClr val="0D0D0D"/>
                </a:solidFill>
                <a:latin typeface="Times New Roman" panose="02020603050405020304" pitchFamily="18" charset="0"/>
                <a:ea typeface="华文新魏" pitchFamily="2" charset="-122"/>
                <a:sym typeface="隶书" pitchFamily="49" charset="-122"/>
              </a:rPr>
              <a:t>，要求学生如实提供家庭情况，及时告知家庭经济状况显著变化情况。</a:t>
            </a:r>
            <a:endParaRPr lang="zh-CN" altLang="en-US" sz="2000" b="1" dirty="0">
              <a:solidFill>
                <a:srgbClr val="0D0D0D"/>
              </a:solidFill>
              <a:latin typeface="Times New Roman" panose="02020603050405020304" pitchFamily="18" charset="0"/>
              <a:ea typeface="华文新魏" pitchFamily="2" charset="-122"/>
            </a:endParaRPr>
          </a:p>
        </p:txBody>
      </p:sp>
      <p:sp>
        <p:nvSpPr>
          <p:cNvPr id="37891" name="Rectangle 12"/>
          <p:cNvSpPr>
            <a:spLocks noChangeArrowheads="1"/>
          </p:cNvSpPr>
          <p:nvPr/>
        </p:nvSpPr>
        <p:spPr bwMode="auto">
          <a:xfrm>
            <a:off x="2411413" y="2571750"/>
            <a:ext cx="6553200"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lvl="0" indent="-457200" algn="just">
              <a:lnSpc>
                <a:spcPct val="130000"/>
              </a:lnSpc>
              <a:buFont typeface="Century Gothic" pitchFamily="34" charset="0"/>
              <a:buAutoNum type="arabicPeriod"/>
            </a:pPr>
            <a:r>
              <a:rPr lang="zh-CN" altLang="en-US" sz="2000" b="1" dirty="0">
                <a:solidFill>
                  <a:srgbClr val="0D0D0D"/>
                </a:solidFill>
                <a:latin typeface="Times New Roman" panose="02020603050405020304" pitchFamily="18" charset="0"/>
                <a:ea typeface="华文新魏" pitchFamily="2" charset="-122"/>
                <a:sym typeface="隶书" pitchFamily="49" charset="-122"/>
              </a:rPr>
              <a:t>认定评议工作中，</a:t>
            </a:r>
            <a:r>
              <a:rPr lang="zh-CN" altLang="en-US" sz="2000" b="1" dirty="0">
                <a:solidFill>
                  <a:srgbClr val="FE0000"/>
                </a:solidFill>
                <a:latin typeface="Times New Roman" panose="02020603050405020304" pitchFamily="18" charset="0"/>
                <a:ea typeface="华文新魏" pitchFamily="2" charset="-122"/>
                <a:sym typeface="隶书" pitchFamily="49" charset="-122"/>
              </a:rPr>
              <a:t>申请人和评议组、认定组学生成员</a:t>
            </a:r>
            <a:r>
              <a:rPr lang="zh-CN" altLang="en-US" sz="2000" b="1" dirty="0">
                <a:solidFill>
                  <a:srgbClr val="0D0D0D"/>
                </a:solidFill>
                <a:latin typeface="Times New Roman" panose="02020603050405020304" pitchFamily="18" charset="0"/>
                <a:ea typeface="华文新魏" pitchFamily="2" charset="-122"/>
                <a:sym typeface="隶书" pitchFamily="49" charset="-122"/>
              </a:rPr>
              <a:t>如有弄虚作假，一经核实，将严肃处理。</a:t>
            </a:r>
            <a:endParaRPr lang="en-US" altLang="zh-CN" sz="2000" b="1" dirty="0">
              <a:solidFill>
                <a:srgbClr val="0D0D0D"/>
              </a:solidFill>
              <a:latin typeface="Times New Roman" panose="02020603050405020304" pitchFamily="18" charset="0"/>
              <a:ea typeface="华文新魏" pitchFamily="2" charset="-122"/>
              <a:sym typeface="隶书" pitchFamily="49" charset="-122"/>
            </a:endParaRPr>
          </a:p>
          <a:p>
            <a:pPr marL="457200" lvl="0" indent="-457200" algn="just">
              <a:lnSpc>
                <a:spcPct val="130000"/>
              </a:lnSpc>
              <a:buFont typeface="Century Gothic" pitchFamily="34" charset="0"/>
              <a:buAutoNum type="arabicPeriod"/>
            </a:pPr>
            <a:r>
              <a:rPr lang="zh-CN" altLang="en-US" sz="2000" b="1" dirty="0">
                <a:solidFill>
                  <a:srgbClr val="0D0D0D"/>
                </a:solidFill>
                <a:latin typeface="Times New Roman" panose="02020603050405020304" pitchFamily="18" charset="0"/>
                <a:ea typeface="华文新魏" pitchFamily="2" charset="-122"/>
                <a:sym typeface="隶书" pitchFamily="49" charset="-122"/>
              </a:rPr>
              <a:t>评议组工作人员要</a:t>
            </a:r>
            <a:r>
              <a:rPr lang="zh-CN" altLang="en-US" sz="2000" b="1" dirty="0">
                <a:solidFill>
                  <a:srgbClr val="FE0000"/>
                </a:solidFill>
                <a:latin typeface="Times New Roman" panose="02020603050405020304" pitchFamily="18" charset="0"/>
                <a:ea typeface="华文新魏" pitchFamily="2" charset="-122"/>
                <a:sym typeface="隶书" pitchFamily="49" charset="-122"/>
              </a:rPr>
              <a:t>尊重申请认定同学的家庭隐私</a:t>
            </a:r>
            <a:r>
              <a:rPr lang="zh-CN" altLang="en-US" sz="2000" b="1" dirty="0">
                <a:solidFill>
                  <a:srgbClr val="0D0D0D"/>
                </a:solidFill>
                <a:latin typeface="Times New Roman" panose="02020603050405020304" pitchFamily="18" charset="0"/>
                <a:ea typeface="华文新魏" pitchFamily="2" charset="-122"/>
                <a:sym typeface="隶书" pitchFamily="49" charset="-122"/>
              </a:rPr>
              <a:t>，绝对不能作为闲聊的谈资。</a:t>
            </a:r>
            <a:endParaRPr lang="en-US" altLang="zh-CN" sz="2000" b="1" dirty="0">
              <a:solidFill>
                <a:srgbClr val="0D0D0D"/>
              </a:solidFill>
              <a:latin typeface="Times New Roman" panose="02020603050405020304" pitchFamily="18" charset="0"/>
              <a:ea typeface="华文新魏" pitchFamily="2" charset="-122"/>
              <a:sym typeface="隶书" pitchFamily="49" charset="-122"/>
            </a:endParaRPr>
          </a:p>
          <a:p>
            <a:pPr marL="457200" lvl="0" indent="-457200" algn="just">
              <a:lnSpc>
                <a:spcPct val="130000"/>
              </a:lnSpc>
              <a:buFont typeface="Century Gothic" pitchFamily="34" charset="0"/>
              <a:buAutoNum type="arabicPeriod"/>
            </a:pPr>
            <a:r>
              <a:rPr lang="zh-CN" altLang="en-US" sz="2000" b="1" dirty="0">
                <a:solidFill>
                  <a:srgbClr val="0D0D0D"/>
                </a:solidFill>
                <a:latin typeface="Times New Roman" panose="02020603050405020304" pitchFamily="18" charset="0"/>
                <a:ea typeface="华文新魏" pitchFamily="2" charset="-122"/>
                <a:sym typeface="隶书" pitchFamily="49" charset="-122"/>
              </a:rPr>
              <a:t>评议组工作人员绝对不能有私心，徇私枉法，一定要</a:t>
            </a:r>
            <a:r>
              <a:rPr lang="zh-CN" altLang="en-US" sz="2000" b="1" dirty="0">
                <a:solidFill>
                  <a:srgbClr val="FE0000"/>
                </a:solidFill>
                <a:latin typeface="Times New Roman" panose="02020603050405020304" pitchFamily="18" charset="0"/>
                <a:ea typeface="华文新魏" pitchFamily="2" charset="-122"/>
                <a:sym typeface="隶书" pitchFamily="49" charset="-122"/>
              </a:rPr>
              <a:t>公心对待</a:t>
            </a:r>
            <a:r>
              <a:rPr lang="zh-CN" altLang="en-US" sz="2000" b="1" dirty="0">
                <a:solidFill>
                  <a:srgbClr val="0D0D0D"/>
                </a:solidFill>
                <a:latin typeface="Times New Roman" panose="02020603050405020304" pitchFamily="18" charset="0"/>
                <a:ea typeface="华文新魏" pitchFamily="2" charset="-122"/>
                <a:sym typeface="隶书" pitchFamily="49" charset="-122"/>
              </a:rPr>
              <a:t>每一位申请认定同学。</a:t>
            </a:r>
            <a:endParaRPr lang="zh-CN" altLang="en-US" sz="2000" b="1" dirty="0">
              <a:solidFill>
                <a:srgbClr val="0D0D0D"/>
              </a:solidFill>
              <a:latin typeface="Times New Roman" panose="02020603050405020304" pitchFamily="18" charset="0"/>
              <a:ea typeface="华文新魏" pitchFamily="2" charset="-122"/>
            </a:endParaRPr>
          </a:p>
        </p:txBody>
      </p:sp>
      <p:sp>
        <p:nvSpPr>
          <p:cNvPr id="5" name="TextBox 3"/>
          <p:cNvSpPr>
            <a:spLocks noChangeArrowheads="1"/>
          </p:cNvSpPr>
          <p:nvPr/>
        </p:nvSpPr>
        <p:spPr bwMode="auto">
          <a:xfrm>
            <a:off x="331788" y="123825"/>
            <a:ext cx="8556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r">
              <a:buNone/>
            </a:pPr>
            <a:r>
              <a:rPr lang="en-US" altLang="zh-CN" sz="3200" b="1" dirty="0">
                <a:solidFill>
                  <a:srgbClr val="330000"/>
                </a:solidFill>
                <a:latin typeface="Times New Roman" panose="02020603050405020304" pitchFamily="18" charset="0"/>
                <a:ea typeface="华文新魏" pitchFamily="2" charset="-122"/>
                <a:sym typeface="微软雅黑" panose="020B0503020204020204" pitchFamily="34" charset="-122"/>
              </a:rPr>
              <a:t>04</a:t>
            </a:r>
            <a:endParaRPr lang="zh-CN" altLang="en-US" sz="3200" b="1" dirty="0">
              <a:solidFill>
                <a:srgbClr val="330000"/>
              </a:solidFill>
              <a:latin typeface="Times New Roman" panose="02020603050405020304" pitchFamily="18" charset="0"/>
              <a:ea typeface="华文新魏" pitchFamily="2" charset="-122"/>
              <a:sym typeface="微软雅黑" panose="020B0503020204020204" pitchFamily="34" charset="-122"/>
            </a:endParaRPr>
          </a:p>
        </p:txBody>
      </p:sp>
      <p:sp>
        <p:nvSpPr>
          <p:cNvPr id="6" name="TextBox 4"/>
          <p:cNvSpPr>
            <a:spLocks noChangeArrowheads="1"/>
          </p:cNvSpPr>
          <p:nvPr/>
        </p:nvSpPr>
        <p:spPr bwMode="auto">
          <a:xfrm>
            <a:off x="1196975" y="123825"/>
            <a:ext cx="3627438" cy="584200"/>
          </a:xfrm>
          <a:prstGeom prst="rect">
            <a:avLst/>
          </a:prstGeom>
          <a:noFill/>
          <a:ln w="9525">
            <a:noFill/>
            <a:miter lim="800000"/>
          </a:ln>
        </p:spPr>
        <p:txBody>
          <a:bodyPr>
            <a:spAutoFit/>
          </a:bodyPr>
          <a:lstStyle/>
          <a:p>
            <a:pPr lvl="0">
              <a:buNone/>
            </a:pPr>
            <a:r>
              <a:rPr lang="zh-CN" altLang="en-US" sz="3200" b="1" dirty="0">
                <a:solidFill>
                  <a:srgbClr val="330000"/>
                </a:solidFill>
                <a:latin typeface="Times New Roman" panose="02020603050405020304" pitchFamily="18" charset="0"/>
                <a:ea typeface="华文新魏" pitchFamily="2" charset="-122"/>
                <a:sym typeface="微软雅黑" panose="020B0503020204020204" pitchFamily="34" charset="-122"/>
              </a:rPr>
              <a:t>工作要求</a:t>
            </a:r>
          </a:p>
        </p:txBody>
      </p:sp>
      <p:sp>
        <p:nvSpPr>
          <p:cNvPr id="41990" name="流程图: 合并 16"/>
          <p:cNvSpPr/>
          <p:nvPr/>
        </p:nvSpPr>
        <p:spPr>
          <a:xfrm rot="-5400000">
            <a:off x="215900" y="211138"/>
            <a:ext cx="360363" cy="379412"/>
          </a:xfrm>
          <a:prstGeom prst="flowChartMerge">
            <a:avLst/>
          </a:prstGeom>
          <a:noFill/>
          <a:ln w="6350" cap="flat" cmpd="sng">
            <a:solidFill>
              <a:srgbClr val="7F7F7F"/>
            </a:solidFill>
            <a:prstDash val="sysDash"/>
            <a:bevel/>
            <a:headEnd type="none" w="med" len="med"/>
            <a:tailEnd type="none" w="med" len="med"/>
          </a:ln>
        </p:spPr>
        <p:txBody>
          <a:bodyPr anchor="ctr"/>
          <a:lstStyle/>
          <a:p>
            <a:pPr lvl="0" algn="ctr" eaLnBrk="0" hangingPunct="0">
              <a:buNone/>
            </a:pPr>
            <a:endParaRPr lang="zh-CN" altLang="zh-CN" sz="2400" b="1" dirty="0">
              <a:solidFill>
                <a:srgbClr val="000000"/>
              </a:solidFill>
              <a:latin typeface="Times New Roman" panose="02020603050405020304" pitchFamily="18" charset="0"/>
              <a:ea typeface="华文新魏" pitchFamily="2" charset="-122"/>
              <a:sym typeface="宋体" panose="02010600030101010101" pitchFamily="2" charset="-122"/>
            </a:endParaRPr>
          </a:p>
        </p:txBody>
      </p:sp>
      <p:sp>
        <p:nvSpPr>
          <p:cNvPr id="41991" name="直接连接符 2"/>
          <p:cNvSpPr/>
          <p:nvPr/>
        </p:nvSpPr>
        <p:spPr>
          <a:xfrm flipV="1">
            <a:off x="1187450" y="282575"/>
            <a:ext cx="0" cy="287338"/>
          </a:xfrm>
          <a:prstGeom prst="line">
            <a:avLst/>
          </a:prstGeom>
          <a:ln w="19050" cap="flat" cmpd="sng">
            <a:solidFill>
              <a:srgbClr val="595959"/>
            </a:solidFill>
            <a:prstDash val="solid"/>
            <a:bevel/>
            <a:headEnd type="none" w="med" len="med"/>
            <a:tailEnd type="none" w="med" len="med"/>
          </a:ln>
        </p:spPr>
      </p:sp>
      <p:pic>
        <p:nvPicPr>
          <p:cNvPr id="47110" name="Picture 6"/>
          <p:cNvPicPr>
            <a:picLocks noChangeAspect="1"/>
          </p:cNvPicPr>
          <p:nvPr/>
        </p:nvPicPr>
        <p:blipFill>
          <a:blip r:embed="rId2">
            <a:clrChange>
              <a:clrFrom>
                <a:srgbClr val="FFFFFF"/>
              </a:clrFrom>
              <a:clrTo>
                <a:srgbClr val="FFFFFF">
                  <a:alpha val="0"/>
                </a:srgbClr>
              </a:clrTo>
            </a:clrChange>
          </a:blip>
          <a:stretch>
            <a:fillRect/>
          </a:stretch>
        </p:blipFill>
        <p:spPr>
          <a:xfrm>
            <a:off x="196850" y="2254250"/>
            <a:ext cx="2336800" cy="2786063"/>
          </a:xfrm>
          <a:prstGeom prst="rect">
            <a:avLst/>
          </a:prstGeom>
          <a:noFill/>
          <a:ln w="9525">
            <a:noFill/>
          </a:ln>
        </p:spPr>
      </p:pic>
      <p:pic>
        <p:nvPicPr>
          <p:cNvPr id="47111" name="Picture 7"/>
          <p:cNvPicPr>
            <a:picLocks noChangeAspect="1"/>
          </p:cNvPicPr>
          <p:nvPr/>
        </p:nvPicPr>
        <p:blipFill>
          <a:blip r:embed="rId3">
            <a:clrChange>
              <a:clrFrom>
                <a:srgbClr val="FFFFFF"/>
              </a:clrFrom>
              <a:clrTo>
                <a:srgbClr val="FFFFFF">
                  <a:alpha val="0"/>
                </a:srgbClr>
              </a:clrTo>
            </a:clrChange>
          </a:blip>
          <a:stretch>
            <a:fillRect/>
          </a:stretch>
        </p:blipFill>
        <p:spPr>
          <a:xfrm>
            <a:off x="5795963" y="730250"/>
            <a:ext cx="2922587" cy="16256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1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71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8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4" name="标题 1"/>
          <p:cNvSpPr>
            <a:spLocks noChangeArrowheads="1"/>
          </p:cNvSpPr>
          <p:nvPr/>
        </p:nvSpPr>
        <p:spPr bwMode="auto">
          <a:xfrm>
            <a:off x="1333500" y="123825"/>
            <a:ext cx="6477000"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gn="ctr" eaLnBrk="1" hangingPunct="1">
              <a:buNone/>
            </a:pPr>
            <a:r>
              <a:rPr lang="zh-CN" altLang="en-US" sz="3200" b="1" dirty="0">
                <a:solidFill>
                  <a:srgbClr val="FE0000"/>
                </a:solidFill>
                <a:latin typeface="Times New Roman" panose="02020603050405020304" pitchFamily="18" charset="0"/>
                <a:ea typeface="华文新魏" pitchFamily="2" charset="-122"/>
                <a:sym typeface="Arial" panose="020B0604020202020204" pitchFamily="34" charset="0"/>
              </a:rPr>
              <a:t>家庭经济困难学生认定错误表</a:t>
            </a:r>
            <a:endParaRPr lang="zh-CN" altLang="en-US" dirty="0">
              <a:solidFill>
                <a:srgbClr val="FE0000"/>
              </a:solidFill>
              <a:latin typeface="Times New Roman" panose="02020603050405020304" pitchFamily="18" charset="0"/>
              <a:ea typeface="华文新魏" pitchFamily="2" charset="-122"/>
            </a:endParaRPr>
          </a:p>
        </p:txBody>
      </p:sp>
      <p:pic>
        <p:nvPicPr>
          <p:cNvPr id="38919" name="Picture 7" descr="dsc02196_副本"/>
          <p:cNvPicPr>
            <a:picLocks noChangeAspect="1"/>
          </p:cNvPicPr>
          <p:nvPr/>
        </p:nvPicPr>
        <p:blipFill>
          <a:blip r:embed="rId2"/>
          <a:stretch>
            <a:fillRect/>
          </a:stretch>
        </p:blipFill>
        <p:spPr>
          <a:xfrm>
            <a:off x="1692275" y="1247775"/>
            <a:ext cx="5761038" cy="3125788"/>
          </a:xfrm>
          <a:prstGeom prst="rect">
            <a:avLst/>
          </a:prstGeom>
          <a:noFill/>
          <a:ln w="9525">
            <a:noFill/>
          </a:ln>
        </p:spPr>
      </p:pic>
      <p:pic>
        <p:nvPicPr>
          <p:cNvPr id="38923" name="Picture 11" descr="88"/>
          <p:cNvPicPr>
            <a:picLocks noChangeAspect="1"/>
          </p:cNvPicPr>
          <p:nvPr/>
        </p:nvPicPr>
        <p:blipFill>
          <a:blip r:embed="rId3"/>
          <a:stretch>
            <a:fillRect/>
          </a:stretch>
        </p:blipFill>
        <p:spPr>
          <a:xfrm>
            <a:off x="971550" y="914400"/>
            <a:ext cx="7200900" cy="3790950"/>
          </a:xfrm>
          <a:prstGeom prst="rect">
            <a:avLst/>
          </a:prstGeom>
          <a:noFill/>
          <a:ln w="9525">
            <a:noFill/>
          </a:ln>
        </p:spPr>
      </p:pic>
      <p:pic>
        <p:nvPicPr>
          <p:cNvPr id="12" name="Picture 8" descr="55"/>
          <p:cNvPicPr>
            <a:picLocks noChangeAspect="1"/>
          </p:cNvPicPr>
          <p:nvPr/>
        </p:nvPicPr>
        <p:blipFill>
          <a:blip r:embed="rId4"/>
          <a:stretch>
            <a:fillRect/>
          </a:stretch>
        </p:blipFill>
        <p:spPr>
          <a:xfrm>
            <a:off x="1558925" y="904875"/>
            <a:ext cx="6027738" cy="3673475"/>
          </a:xfrm>
          <a:prstGeom prst="rect">
            <a:avLst/>
          </a:prstGeom>
          <a:noFill/>
          <a:ln w="9525">
            <a:noFill/>
          </a:ln>
        </p:spPr>
      </p:pic>
      <p:pic>
        <p:nvPicPr>
          <p:cNvPr id="13" name="Picture 9" descr="111_副本"/>
          <p:cNvPicPr>
            <a:picLocks noChangeAspect="1"/>
          </p:cNvPicPr>
          <p:nvPr/>
        </p:nvPicPr>
        <p:blipFill>
          <a:blip r:embed="rId5"/>
          <a:stretch>
            <a:fillRect/>
          </a:stretch>
        </p:blipFill>
        <p:spPr>
          <a:xfrm>
            <a:off x="1008063" y="914400"/>
            <a:ext cx="7127875" cy="3808413"/>
          </a:xfrm>
          <a:prstGeom prst="rect">
            <a:avLst/>
          </a:prstGeom>
          <a:noFill/>
          <a:ln w="9525">
            <a:noFill/>
          </a:ln>
        </p:spPr>
      </p:pic>
      <p:pic>
        <p:nvPicPr>
          <p:cNvPr id="14" name="Picture 10" descr="77"/>
          <p:cNvPicPr>
            <a:picLocks noChangeAspect="1"/>
          </p:cNvPicPr>
          <p:nvPr/>
        </p:nvPicPr>
        <p:blipFill>
          <a:blip r:embed="rId6"/>
          <a:stretch>
            <a:fillRect/>
          </a:stretch>
        </p:blipFill>
        <p:spPr>
          <a:xfrm>
            <a:off x="719138" y="862013"/>
            <a:ext cx="7705725" cy="3843337"/>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923"/>
                                        </p:tgtEl>
                                        <p:attrNameLst>
                                          <p:attrName>style.visibility</p:attrName>
                                        </p:attrNameLst>
                                      </p:cBhvr>
                                      <p:to>
                                        <p:strVal val="visible"/>
                                      </p:to>
                                    </p:set>
                                    <p:animEffect transition="in" filter="blinds(horizontal)">
                                      <p:cBhvr>
                                        <p:cTn id="7" dur="500"/>
                                        <p:tgtEl>
                                          <p:spTgt spid="389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38923"/>
                                        </p:tgtEl>
                                      </p:cBhvr>
                                    </p:animEffect>
                                    <p:set>
                                      <p:cBhvr>
                                        <p:cTn id="12" dur="1" fill="hold">
                                          <p:stCondLst>
                                            <p:cond delay="499"/>
                                          </p:stCondLst>
                                        </p:cTn>
                                        <p:tgtEl>
                                          <p:spTgt spid="38923"/>
                                        </p:tgtEl>
                                        <p:attrNameLst>
                                          <p:attrName>style.visibility</p:attrName>
                                        </p:attrNameLst>
                                      </p:cBhvr>
                                      <p:to>
                                        <p:strVal val="hidden"/>
                                      </p:to>
                                    </p:set>
                                  </p:childTnLst>
                                </p:cTn>
                              </p:par>
                              <p:par>
                                <p:cTn id="13" presetID="3" presetClass="entr" presetSubtype="10" fill="hold" nodeType="withEffect">
                                  <p:stCondLst>
                                    <p:cond delay="0"/>
                                  </p:stCondLst>
                                  <p:childTnLst>
                                    <p:set>
                                      <p:cBhvr>
                                        <p:cTn id="14" dur="1" fill="hold">
                                          <p:stCondLst>
                                            <p:cond delay="0"/>
                                          </p:stCondLst>
                                        </p:cTn>
                                        <p:tgtEl>
                                          <p:spTgt spid="38919"/>
                                        </p:tgtEl>
                                        <p:attrNameLst>
                                          <p:attrName>style.visibility</p:attrName>
                                        </p:attrNameLst>
                                      </p:cBhvr>
                                      <p:to>
                                        <p:strVal val="visible"/>
                                      </p:to>
                                    </p:set>
                                    <p:animEffect transition="in" filter="blinds(horizontal)">
                                      <p:cBhvr>
                                        <p:cTn id="15" dur="500"/>
                                        <p:tgtEl>
                                          <p:spTgt spid="38919"/>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xit" presetSubtype="10" fill="hold" nodeType="clickEffect">
                                  <p:stCondLst>
                                    <p:cond delay="0"/>
                                  </p:stCondLst>
                                  <p:childTnLst>
                                    <p:animEffect transition="out" filter="checkerboard(across)">
                                      <p:cBhvr>
                                        <p:cTn id="19" dur="500"/>
                                        <p:tgtEl>
                                          <p:spTgt spid="38919"/>
                                        </p:tgtEl>
                                      </p:cBhvr>
                                    </p:animEffect>
                                    <p:set>
                                      <p:cBhvr>
                                        <p:cTn id="20" dur="1" fill="hold">
                                          <p:stCondLst>
                                            <p:cond delay="499"/>
                                          </p:stCondLst>
                                        </p:cTn>
                                        <p:tgtEl>
                                          <p:spTgt spid="38919"/>
                                        </p:tgtEl>
                                        <p:attrNameLst>
                                          <p:attrName>style.visibility</p:attrName>
                                        </p:attrNameLst>
                                      </p:cBhvr>
                                      <p:to>
                                        <p:strVal val="hidden"/>
                                      </p:to>
                                    </p:set>
                                  </p:childTnLst>
                                </p:cTn>
                              </p:par>
                              <p:par>
                                <p:cTn id="21" presetID="3" presetClass="entr" presetSubtype="1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linds(horizontal)">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xit" presetSubtype="16" fill="hold" nodeType="clickEffect">
                                  <p:stCondLst>
                                    <p:cond delay="0"/>
                                  </p:stCondLst>
                                  <p:childTnLst>
                                    <p:animEffect transition="out" filter="box(in)">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par>
                                <p:cTn id="29" presetID="5" presetClass="entr" presetSubtype="1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checkerboard(across)">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xit" presetSubtype="10" fill="hold" nodeType="clickEffect">
                                  <p:stCondLst>
                                    <p:cond delay="0"/>
                                  </p:stCondLst>
                                  <p:childTnLst>
                                    <p:animEffect transition="out" filter="checkerboard(across)">
                                      <p:cBhvr>
                                        <p:cTn id="35" dur="500"/>
                                        <p:tgtEl>
                                          <p:spTgt spid="14"/>
                                        </p:tgtEl>
                                      </p:cBhvr>
                                    </p:animEffect>
                                    <p:set>
                                      <p:cBhvr>
                                        <p:cTn id="36" dur="1" fill="hold">
                                          <p:stCondLst>
                                            <p:cond delay="499"/>
                                          </p:stCondLst>
                                        </p:cTn>
                                        <p:tgtEl>
                                          <p:spTgt spid="14"/>
                                        </p:tgtEl>
                                        <p:attrNameLst>
                                          <p:attrName>style.visibility</p:attrName>
                                        </p:attrNameLst>
                                      </p:cBhvr>
                                      <p:to>
                                        <p:strVal val="hidden"/>
                                      </p:to>
                                    </p:set>
                                  </p:childTnLst>
                                </p:cTn>
                              </p:par>
                              <p:par>
                                <p:cTn id="37" presetID="12" presetClass="entr" presetSubtype="4"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slide(fromBottom)">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44034" name="Rectangle 4"/>
          <p:cNvSpPr>
            <a:spLocks noGrp="1"/>
          </p:cNvSpPr>
          <p:nvPr>
            <p:ph type="ctrTitle"/>
          </p:nvPr>
        </p:nvSpPr>
        <p:spPr>
          <a:xfrm>
            <a:off x="5795963" y="1911350"/>
            <a:ext cx="3052762" cy="1103313"/>
          </a:xfrm>
          <a:prstGeom prst="rect">
            <a:avLst/>
          </a:prstGeom>
          <a:noFill/>
          <a:ln w="9525">
            <a:noFill/>
          </a:ln>
        </p:spPr>
        <p:txBody>
          <a:bodyPr/>
          <a:lstStyle>
            <a:lvl1pPr lvl="0">
              <a:defRPr kern="1200"/>
            </a:lvl1pPr>
          </a:lstStyle>
          <a:p>
            <a:pPr lvl="0" eaLnBrk="1" hangingPunct="1"/>
            <a:r>
              <a:rPr lang="zh-CN" altLang="en-US" sz="6000" dirty="0">
                <a:solidFill>
                  <a:srgbClr val="000000"/>
                </a:solidFill>
                <a:latin typeface="Times New Roman" panose="02020603050405020304" pitchFamily="18" charset="0"/>
                <a:ea typeface="华文新魏" pitchFamily="2" charset="-122"/>
              </a:rPr>
              <a:t>谢  谢!</a:t>
            </a:r>
            <a:endParaRPr lang="zh-CN" altLang="en-US" dirty="0">
              <a:latin typeface="Times New Roman" panose="02020603050405020304" pitchFamily="18" charset="0"/>
              <a:ea typeface="华文新魏" pitchFamily="2" charset="-122"/>
            </a:endParaRPr>
          </a:p>
        </p:txBody>
      </p:sp>
      <p:pic>
        <p:nvPicPr>
          <p:cNvPr id="44035" name="Picture 50" descr="D:\Users\john\Desktop\11.jpg"/>
          <p:cNvPicPr>
            <a:picLocks noChangeAspect="1"/>
          </p:cNvPicPr>
          <p:nvPr/>
        </p:nvPicPr>
        <p:blipFill>
          <a:blip r:embed="rId2"/>
          <a:stretch>
            <a:fillRect/>
          </a:stretch>
        </p:blipFill>
        <p:spPr>
          <a:xfrm>
            <a:off x="1444625" y="987425"/>
            <a:ext cx="4213225" cy="2952750"/>
          </a:xfrm>
          <a:prstGeom prst="rect">
            <a:avLst/>
          </a:prstGeom>
          <a:noFill/>
          <a:ln w="9525">
            <a:noFill/>
          </a:ln>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组合 21"/>
          <p:cNvGrpSpPr/>
          <p:nvPr/>
        </p:nvGrpSpPr>
        <p:grpSpPr>
          <a:xfrm>
            <a:off x="-131762" y="4948238"/>
            <a:ext cx="9407525" cy="0"/>
            <a:chOff x="1727201" y="6444343"/>
            <a:chExt cx="8602750" cy="0"/>
          </a:xfrm>
        </p:grpSpPr>
        <p:cxnSp>
          <p:nvCxnSpPr>
            <p:cNvPr id="15374" name="直接连接符 22"/>
            <p:cNvCxnSpPr/>
            <p:nvPr/>
          </p:nvCxnSpPr>
          <p:spPr>
            <a:xfrm>
              <a:off x="1727201" y="6444343"/>
              <a:ext cx="2866955" cy="0"/>
            </a:xfrm>
            <a:prstGeom prst="line">
              <a:avLst/>
            </a:prstGeom>
            <a:ln w="28575" cap="flat" cmpd="sng">
              <a:solidFill>
                <a:srgbClr val="00B0F0"/>
              </a:solidFill>
              <a:prstDash val="solid"/>
              <a:miter/>
              <a:headEnd type="none" w="med" len="med"/>
              <a:tailEnd type="none" w="med" len="med"/>
            </a:ln>
          </p:spPr>
        </p:cxnSp>
        <p:cxnSp>
          <p:nvCxnSpPr>
            <p:cNvPr id="15375" name="直接连接符 23"/>
            <p:cNvCxnSpPr/>
            <p:nvPr/>
          </p:nvCxnSpPr>
          <p:spPr>
            <a:xfrm>
              <a:off x="4594156" y="6444343"/>
              <a:ext cx="2866955" cy="0"/>
            </a:xfrm>
            <a:prstGeom prst="line">
              <a:avLst/>
            </a:prstGeom>
            <a:ln w="28575" cap="flat" cmpd="sng">
              <a:solidFill>
                <a:srgbClr val="F9BB35"/>
              </a:solidFill>
              <a:prstDash val="solid"/>
              <a:miter/>
              <a:headEnd type="none" w="med" len="med"/>
              <a:tailEnd type="none" w="med" len="med"/>
            </a:ln>
          </p:spPr>
        </p:cxnSp>
        <p:cxnSp>
          <p:nvCxnSpPr>
            <p:cNvPr id="15376" name="直接连接符 24"/>
            <p:cNvCxnSpPr/>
            <p:nvPr/>
          </p:nvCxnSpPr>
          <p:spPr>
            <a:xfrm>
              <a:off x="7462996" y="6444343"/>
              <a:ext cx="2866955" cy="0"/>
            </a:xfrm>
            <a:prstGeom prst="line">
              <a:avLst/>
            </a:prstGeom>
            <a:ln w="28575" cap="flat" cmpd="sng">
              <a:solidFill>
                <a:srgbClr val="FF0000"/>
              </a:solidFill>
              <a:prstDash val="solid"/>
              <a:miter/>
              <a:headEnd type="none" w="med" len="med"/>
              <a:tailEnd type="none" w="med" len="med"/>
            </a:ln>
          </p:spPr>
        </p:cxnSp>
      </p:grpSp>
      <p:pic>
        <p:nvPicPr>
          <p:cNvPr id="15363" name="Picture 17" descr="D:\Users\john\Desktop\SXRB201405050851000553166853244.jpg"/>
          <p:cNvPicPr>
            <a:picLocks noChangeAspect="1"/>
          </p:cNvPicPr>
          <p:nvPr/>
        </p:nvPicPr>
        <p:blipFill>
          <a:blip r:embed="rId2"/>
          <a:srcRect r="38417" b="32153"/>
          <a:stretch>
            <a:fillRect/>
          </a:stretch>
        </p:blipFill>
        <p:spPr>
          <a:xfrm>
            <a:off x="3697288" y="1646238"/>
            <a:ext cx="1749425" cy="1622425"/>
          </a:xfrm>
          <a:prstGeom prst="rect">
            <a:avLst/>
          </a:prstGeom>
          <a:noFill/>
          <a:ln w="9525">
            <a:noFill/>
          </a:ln>
        </p:spPr>
      </p:pic>
      <p:sp>
        <p:nvSpPr>
          <p:cNvPr id="15364" name="矩形 1"/>
          <p:cNvSpPr/>
          <p:nvPr/>
        </p:nvSpPr>
        <p:spPr>
          <a:xfrm>
            <a:off x="387350" y="1579563"/>
            <a:ext cx="3008313" cy="1755775"/>
          </a:xfrm>
          <a:prstGeom prst="rect">
            <a:avLst/>
          </a:prstGeom>
          <a:noFill/>
          <a:ln w="9525">
            <a:noFill/>
          </a:ln>
        </p:spPr>
        <p:txBody>
          <a:bodyPr>
            <a:spAutoFit/>
          </a:bodyPr>
          <a:lstStyle/>
          <a:p>
            <a:pPr marL="285750" lvl="0" indent="-285750" eaLnBrk="0" hangingPunct="0">
              <a:lnSpc>
                <a:spcPct val="120000"/>
              </a:lnSpc>
              <a:buFont typeface="Wingdings" panose="05000000000000000000" pitchFamily="2" charset="2"/>
              <a:buChar char="Ø"/>
            </a:pPr>
            <a:r>
              <a:rPr lang="zh-CN" altLang="en-US" b="1" dirty="0">
                <a:solidFill>
                  <a:srgbClr val="002060"/>
                </a:solidFill>
                <a:latin typeface="Times New Roman" panose="02020603050405020304" pitchFamily="18" charset="0"/>
                <a:ea typeface="华文新魏" pitchFamily="2" charset="-122"/>
                <a:sym typeface="隶书" pitchFamily="49" charset="-122"/>
              </a:rPr>
              <a:t>学生资助领导小组名单和办公地点、工作联系方式及渠道</a:t>
            </a:r>
            <a:endParaRPr lang="en-US" altLang="zh-CN" b="1" dirty="0">
              <a:solidFill>
                <a:srgbClr val="002060"/>
              </a:solidFill>
              <a:latin typeface="Times New Roman" panose="02020603050405020304" pitchFamily="18" charset="0"/>
              <a:ea typeface="华文新魏" pitchFamily="2" charset="-122"/>
              <a:sym typeface="隶书" pitchFamily="49" charset="-122"/>
            </a:endParaRPr>
          </a:p>
          <a:p>
            <a:pPr marL="285750" lvl="0" indent="-285750" eaLnBrk="0" hangingPunct="0">
              <a:lnSpc>
                <a:spcPct val="120000"/>
              </a:lnSpc>
              <a:buFont typeface="Wingdings" panose="05000000000000000000" pitchFamily="2" charset="2"/>
              <a:buChar char="Ø"/>
            </a:pPr>
            <a:r>
              <a:rPr lang="zh-CN" altLang="en-US" b="1" dirty="0">
                <a:solidFill>
                  <a:srgbClr val="002060"/>
                </a:solidFill>
                <a:latin typeface="Times New Roman" panose="02020603050405020304" pitchFamily="18" charset="0"/>
                <a:ea typeface="华文新魏" pitchFamily="2" charset="-122"/>
                <a:sym typeface="隶书" pitchFamily="49" charset="-122"/>
              </a:rPr>
              <a:t>政策及相应的工作安排</a:t>
            </a:r>
            <a:endParaRPr lang="zh-CN" altLang="en-US" dirty="0">
              <a:solidFill>
                <a:srgbClr val="DDE89A"/>
              </a:solidFill>
              <a:latin typeface="Times New Roman" panose="02020603050405020304" pitchFamily="18" charset="0"/>
              <a:ea typeface="华文新魏" pitchFamily="2" charset="-122"/>
              <a:sym typeface="Arial" panose="020B0604020202020204" pitchFamily="34" charset="0"/>
            </a:endParaRPr>
          </a:p>
          <a:p>
            <a:pPr marL="285750" lvl="0" indent="-285750" eaLnBrk="0" hangingPunct="0">
              <a:lnSpc>
                <a:spcPct val="120000"/>
              </a:lnSpc>
              <a:buFont typeface="Wingdings" panose="05000000000000000000" pitchFamily="2" charset="2"/>
              <a:buChar char="Ø"/>
            </a:pPr>
            <a:r>
              <a:rPr lang="zh-CN" altLang="en-US" b="1" dirty="0">
                <a:solidFill>
                  <a:srgbClr val="002060"/>
                </a:solidFill>
                <a:latin typeface="Times New Roman" panose="02020603050405020304" pitchFamily="18" charset="0"/>
                <a:ea typeface="华文新魏" pitchFamily="2" charset="-122"/>
                <a:sym typeface="隶书" pitchFamily="49" charset="-122"/>
              </a:rPr>
              <a:t>认定结果</a:t>
            </a:r>
            <a:endParaRPr lang="zh-CN" altLang="en-US" dirty="0">
              <a:solidFill>
                <a:srgbClr val="DDE89A"/>
              </a:solidFill>
              <a:latin typeface="Times New Roman" panose="02020603050405020304" pitchFamily="18" charset="0"/>
              <a:ea typeface="华文新魏" pitchFamily="2" charset="-122"/>
              <a:sym typeface="Arial" panose="020B0604020202020204" pitchFamily="34" charset="0"/>
            </a:endParaRPr>
          </a:p>
        </p:txBody>
      </p:sp>
      <p:sp>
        <p:nvSpPr>
          <p:cNvPr id="15365" name="矩形 2"/>
          <p:cNvSpPr/>
          <p:nvPr/>
        </p:nvSpPr>
        <p:spPr>
          <a:xfrm>
            <a:off x="5741988" y="1414463"/>
            <a:ext cx="2995612" cy="2085975"/>
          </a:xfrm>
          <a:prstGeom prst="rect">
            <a:avLst/>
          </a:prstGeom>
          <a:noFill/>
          <a:ln w="9525">
            <a:noFill/>
          </a:ln>
        </p:spPr>
        <p:txBody>
          <a:bodyPr>
            <a:spAutoFit/>
          </a:bodyPr>
          <a:lstStyle/>
          <a:p>
            <a:pPr marL="285750" lvl="0" indent="-285750" eaLnBrk="0" hangingPunct="0">
              <a:lnSpc>
                <a:spcPct val="120000"/>
              </a:lnSpc>
              <a:buFont typeface="Wingdings" panose="05000000000000000000" pitchFamily="2" charset="2"/>
              <a:buChar char="Ø"/>
            </a:pPr>
            <a:r>
              <a:rPr lang="zh-CN" altLang="en-US" b="1" dirty="0">
                <a:solidFill>
                  <a:srgbClr val="002060"/>
                </a:solidFill>
                <a:latin typeface="Times New Roman" panose="02020603050405020304" pitchFamily="18" charset="0"/>
                <a:ea typeface="华文新魏" pitchFamily="2" charset="-122"/>
                <a:sym typeface="隶书" pitchFamily="49" charset="-122"/>
              </a:rPr>
              <a:t>认定工作组成员名单和办公地点、工作联系方式及渠道</a:t>
            </a:r>
            <a:endParaRPr lang="en-US" altLang="zh-CN" b="1" dirty="0">
              <a:solidFill>
                <a:srgbClr val="002060"/>
              </a:solidFill>
              <a:latin typeface="Times New Roman" panose="02020603050405020304" pitchFamily="18" charset="0"/>
              <a:ea typeface="华文新魏" pitchFamily="2" charset="-122"/>
              <a:sym typeface="隶书" pitchFamily="49" charset="-122"/>
            </a:endParaRPr>
          </a:p>
          <a:p>
            <a:pPr marL="285750" lvl="0" indent="-285750" eaLnBrk="0" hangingPunct="0">
              <a:lnSpc>
                <a:spcPct val="120000"/>
              </a:lnSpc>
              <a:buFont typeface="Wingdings" panose="05000000000000000000" pitchFamily="2" charset="2"/>
              <a:buChar char="Ø"/>
            </a:pPr>
            <a:r>
              <a:rPr lang="zh-CN" altLang="en-US" b="1" dirty="0">
                <a:solidFill>
                  <a:srgbClr val="002060"/>
                </a:solidFill>
                <a:latin typeface="Times New Roman" panose="02020603050405020304" pitchFamily="18" charset="0"/>
                <a:ea typeface="华文新魏" pitchFamily="2" charset="-122"/>
                <a:sym typeface="隶书" pitchFamily="49" charset="-122"/>
              </a:rPr>
              <a:t>督察人员名单</a:t>
            </a:r>
            <a:endParaRPr lang="zh-CN" altLang="en-US" dirty="0">
              <a:solidFill>
                <a:srgbClr val="DDE89A"/>
              </a:solidFill>
              <a:latin typeface="Times New Roman" panose="02020603050405020304" pitchFamily="18" charset="0"/>
              <a:ea typeface="华文新魏" pitchFamily="2" charset="-122"/>
              <a:sym typeface="Arial" panose="020B0604020202020204" pitchFamily="34" charset="0"/>
            </a:endParaRPr>
          </a:p>
          <a:p>
            <a:pPr marL="285750" lvl="0" indent="-285750" eaLnBrk="0" hangingPunct="0">
              <a:lnSpc>
                <a:spcPct val="120000"/>
              </a:lnSpc>
              <a:buFont typeface="Wingdings" panose="05000000000000000000" pitchFamily="2" charset="2"/>
              <a:buChar char="Ø"/>
            </a:pPr>
            <a:r>
              <a:rPr lang="zh-CN" altLang="en-US" b="1" dirty="0">
                <a:solidFill>
                  <a:srgbClr val="002060"/>
                </a:solidFill>
                <a:latin typeface="Times New Roman" panose="02020603050405020304" pitchFamily="18" charset="0"/>
                <a:ea typeface="华文新魏" pitchFamily="2" charset="-122"/>
                <a:sym typeface="隶书" pitchFamily="49" charset="-122"/>
              </a:rPr>
              <a:t>政策及学院的工作安排</a:t>
            </a:r>
            <a:endParaRPr lang="zh-CN" altLang="en-US" dirty="0">
              <a:solidFill>
                <a:srgbClr val="DDE89A"/>
              </a:solidFill>
              <a:latin typeface="Times New Roman" panose="02020603050405020304" pitchFamily="18" charset="0"/>
              <a:ea typeface="华文新魏" pitchFamily="2" charset="-122"/>
              <a:sym typeface="Arial" panose="020B0604020202020204" pitchFamily="34" charset="0"/>
            </a:endParaRPr>
          </a:p>
          <a:p>
            <a:pPr marL="285750" lvl="0" indent="-285750" eaLnBrk="0" hangingPunct="0">
              <a:lnSpc>
                <a:spcPct val="120000"/>
              </a:lnSpc>
              <a:buFont typeface="Wingdings" panose="05000000000000000000" pitchFamily="2" charset="2"/>
              <a:buChar char="Ø"/>
            </a:pPr>
            <a:r>
              <a:rPr lang="zh-CN" altLang="en-US" b="1" dirty="0">
                <a:solidFill>
                  <a:srgbClr val="002060"/>
                </a:solidFill>
                <a:latin typeface="Times New Roman" panose="02020603050405020304" pitchFamily="18" charset="0"/>
                <a:ea typeface="华文新魏" pitchFamily="2" charset="-122"/>
                <a:sym typeface="隶书" pitchFamily="49" charset="-122"/>
              </a:rPr>
              <a:t>学院认定结果</a:t>
            </a:r>
            <a:endParaRPr lang="zh-CN" altLang="en-US" dirty="0">
              <a:solidFill>
                <a:srgbClr val="DDE89A"/>
              </a:solidFill>
              <a:latin typeface="Times New Roman" panose="02020603050405020304" pitchFamily="18" charset="0"/>
              <a:ea typeface="华文新魏" pitchFamily="2" charset="-122"/>
              <a:sym typeface="Arial" panose="020B0604020202020204" pitchFamily="34" charset="0"/>
            </a:endParaRPr>
          </a:p>
        </p:txBody>
      </p:sp>
      <p:grpSp>
        <p:nvGrpSpPr>
          <p:cNvPr id="15366" name="组合 5"/>
          <p:cNvGrpSpPr/>
          <p:nvPr/>
        </p:nvGrpSpPr>
        <p:grpSpPr>
          <a:xfrm>
            <a:off x="395288" y="555625"/>
            <a:ext cx="3005137" cy="3282950"/>
            <a:chOff x="395710" y="669985"/>
            <a:chExt cx="3004939" cy="3727116"/>
          </a:xfrm>
        </p:grpSpPr>
        <p:sp>
          <p:nvSpPr>
            <p:cNvPr id="32" name="圆角矩形 31"/>
            <p:cNvSpPr/>
            <p:nvPr/>
          </p:nvSpPr>
          <p:spPr>
            <a:xfrm>
              <a:off x="395710" y="924107"/>
              <a:ext cx="3004939" cy="3472994"/>
            </a:xfrm>
            <a:prstGeom prst="roundRect">
              <a:avLst>
                <a:gd name="adj" fmla="val 9083"/>
              </a:avLst>
            </a:prstGeom>
            <a:noFill/>
            <a:ln>
              <a:solidFill>
                <a:srgbClr val="0097B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eaLnBrk="1" hangingPunct="1"/>
              <a:endParaRPr lang="zh-CN" altLang="en-US" sz="1700" dirty="0">
                <a:solidFill>
                  <a:srgbClr val="BFBFBF"/>
                </a:solidFill>
                <a:latin typeface="Times New Roman" panose="02020603050405020304" pitchFamily="18" charset="0"/>
                <a:ea typeface="华文新魏" pitchFamily="2" charset="-122"/>
              </a:endParaRPr>
            </a:p>
          </p:txBody>
        </p:sp>
        <p:sp>
          <p:nvSpPr>
            <p:cNvPr id="34" name="圆角矩形 33"/>
            <p:cNvSpPr/>
            <p:nvPr/>
          </p:nvSpPr>
          <p:spPr>
            <a:xfrm>
              <a:off x="824307" y="704229"/>
              <a:ext cx="2147745" cy="434349"/>
            </a:xfrm>
            <a:prstGeom prst="roundRect">
              <a:avLst/>
            </a:prstGeom>
            <a:solidFill>
              <a:srgbClr val="0097B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eaLnBrk="1" hangingPunct="1"/>
              <a:endParaRPr lang="zh-CN" altLang="en-US" sz="1700" dirty="0">
                <a:solidFill>
                  <a:srgbClr val="BFBFBF"/>
                </a:solidFill>
                <a:latin typeface="Times New Roman" panose="02020603050405020304" pitchFamily="18" charset="0"/>
                <a:ea typeface="华文新魏" pitchFamily="2" charset="-122"/>
              </a:endParaRPr>
            </a:p>
          </p:txBody>
        </p:sp>
        <p:sp>
          <p:nvSpPr>
            <p:cNvPr id="15373" name="文本框 10"/>
            <p:cNvSpPr txBox="1"/>
            <p:nvPr/>
          </p:nvSpPr>
          <p:spPr>
            <a:xfrm>
              <a:off x="976541" y="669985"/>
              <a:ext cx="1830810" cy="524126"/>
            </a:xfrm>
            <a:prstGeom prst="rect">
              <a:avLst/>
            </a:prstGeom>
            <a:noFill/>
            <a:ln w="9525">
              <a:noFill/>
            </a:ln>
          </p:spPr>
          <p:txBody>
            <a:bodyPr>
              <a:spAutoFit/>
            </a:bodyPr>
            <a:lstStyle/>
            <a:p>
              <a:pPr lvl="0" algn="ctr" defTabSz="1216025" eaLnBrk="1" hangingPunct="1">
                <a:spcBef>
                  <a:spcPct val="20000"/>
                </a:spcBef>
              </a:pPr>
              <a:r>
                <a:rPr lang="zh-CN" altLang="en-US" sz="2400" b="1" dirty="0">
                  <a:solidFill>
                    <a:schemeClr val="bg1"/>
                  </a:solidFill>
                  <a:latin typeface="Times New Roman" panose="02020603050405020304" pitchFamily="18" charset="0"/>
                  <a:ea typeface="华文新魏" pitchFamily="2" charset="-122"/>
                  <a:sym typeface="黑体" panose="02010609060101010101" pitchFamily="49" charset="-122"/>
                </a:rPr>
                <a:t>学校应公开</a:t>
              </a:r>
              <a:endParaRPr lang="en-US" altLang="zh-CN" dirty="0">
                <a:solidFill>
                  <a:schemeClr val="bg1"/>
                </a:solidFill>
                <a:latin typeface="Times New Roman" panose="02020603050405020304" pitchFamily="18" charset="0"/>
                <a:ea typeface="华文新魏" pitchFamily="2" charset="-122"/>
                <a:sym typeface="Arial" panose="020B0604020202020204" pitchFamily="34" charset="0"/>
              </a:endParaRPr>
            </a:p>
          </p:txBody>
        </p:sp>
      </p:grpSp>
      <p:grpSp>
        <p:nvGrpSpPr>
          <p:cNvPr id="15367" name="组合 4"/>
          <p:cNvGrpSpPr/>
          <p:nvPr/>
        </p:nvGrpSpPr>
        <p:grpSpPr>
          <a:xfrm>
            <a:off x="5743575" y="555625"/>
            <a:ext cx="3005138" cy="3282950"/>
            <a:chOff x="7164180" y="-3286"/>
            <a:chExt cx="3004939" cy="3282656"/>
          </a:xfrm>
        </p:grpSpPr>
        <p:sp>
          <p:nvSpPr>
            <p:cNvPr id="41" name="圆角矩形 40"/>
            <p:cNvSpPr/>
            <p:nvPr/>
          </p:nvSpPr>
          <p:spPr>
            <a:xfrm>
              <a:off x="7164180" y="250691"/>
              <a:ext cx="3004939" cy="3028679"/>
            </a:xfrm>
            <a:prstGeom prst="roundRect">
              <a:avLst>
                <a:gd name="adj" fmla="val 9083"/>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eaLnBrk="1" hangingPunct="1"/>
              <a:endParaRPr lang="zh-CN" altLang="en-US" sz="1700" dirty="0">
                <a:solidFill>
                  <a:srgbClr val="BFBFBF"/>
                </a:solidFill>
                <a:latin typeface="Times New Roman" panose="02020603050405020304" pitchFamily="18" charset="0"/>
                <a:ea typeface="华文新魏" pitchFamily="2" charset="-122"/>
              </a:endParaRPr>
            </a:p>
          </p:txBody>
        </p:sp>
        <p:sp>
          <p:nvSpPr>
            <p:cNvPr id="42" name="圆角矩形 41"/>
            <p:cNvSpPr/>
            <p:nvPr/>
          </p:nvSpPr>
          <p:spPr>
            <a:xfrm>
              <a:off x="7592777" y="31636"/>
              <a:ext cx="2147746" cy="43334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eaLnBrk="1" hangingPunct="1"/>
              <a:endParaRPr lang="zh-CN" altLang="en-US" sz="1700" dirty="0">
                <a:solidFill>
                  <a:srgbClr val="BFBFBF"/>
                </a:solidFill>
                <a:latin typeface="Times New Roman" panose="02020603050405020304" pitchFamily="18" charset="0"/>
                <a:ea typeface="华文新魏" pitchFamily="2" charset="-122"/>
              </a:endParaRPr>
            </a:p>
          </p:txBody>
        </p:sp>
        <p:sp>
          <p:nvSpPr>
            <p:cNvPr id="15370" name="文本框 10"/>
            <p:cNvSpPr txBox="1"/>
            <p:nvPr/>
          </p:nvSpPr>
          <p:spPr>
            <a:xfrm>
              <a:off x="7745011" y="-3286"/>
              <a:ext cx="1830810" cy="461665"/>
            </a:xfrm>
            <a:prstGeom prst="rect">
              <a:avLst/>
            </a:prstGeom>
            <a:noFill/>
            <a:ln w="9525">
              <a:noFill/>
            </a:ln>
          </p:spPr>
          <p:txBody>
            <a:bodyPr>
              <a:spAutoFit/>
            </a:bodyPr>
            <a:lstStyle/>
            <a:p>
              <a:pPr lvl="0" algn="ctr" defTabSz="1216025" eaLnBrk="1" hangingPunct="1">
                <a:spcBef>
                  <a:spcPct val="20000"/>
                </a:spcBef>
              </a:pPr>
              <a:r>
                <a:rPr lang="zh-CN" altLang="en-US" sz="2400" b="1" dirty="0">
                  <a:solidFill>
                    <a:schemeClr val="bg1"/>
                  </a:solidFill>
                  <a:latin typeface="Times New Roman" panose="02020603050405020304" pitchFamily="18" charset="0"/>
                  <a:ea typeface="华文新魏" pitchFamily="2" charset="-122"/>
                  <a:sym typeface="黑体" panose="02010609060101010101" pitchFamily="49" charset="-122"/>
                </a:rPr>
                <a:t>学院应公开</a:t>
              </a:r>
              <a:endParaRPr lang="en-US" altLang="zh-CN" dirty="0">
                <a:solidFill>
                  <a:schemeClr val="bg1"/>
                </a:solidFill>
                <a:latin typeface="Times New Roman" panose="02020603050405020304" pitchFamily="18" charset="0"/>
                <a:ea typeface="华文新魏" pitchFamily="2" charset="-122"/>
                <a:sym typeface="Arial" panose="020B0604020202020204" pitchFamily="34" charset="0"/>
              </a:endParaRPr>
            </a:p>
          </p:txBody>
        </p:sp>
      </p:gr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3"/>
          <p:cNvSpPr/>
          <p:nvPr/>
        </p:nvSpPr>
        <p:spPr>
          <a:xfrm>
            <a:off x="179388" y="1195388"/>
            <a:ext cx="8785225" cy="584200"/>
          </a:xfrm>
          <a:prstGeom prst="rect">
            <a:avLst/>
          </a:prstGeom>
          <a:noFill/>
          <a:ln w="9525">
            <a:noFill/>
          </a:ln>
        </p:spPr>
        <p:txBody>
          <a:bodyPr>
            <a:spAutoFit/>
          </a:bodyPr>
          <a:lstStyle/>
          <a:p>
            <a:pPr lvl="0" algn="ctr" eaLnBrk="0" hangingPunct="0">
              <a:buNone/>
            </a:pPr>
            <a:r>
              <a:rPr lang="zh-CN" altLang="en-US" sz="3200" b="1" dirty="0">
                <a:solidFill>
                  <a:srgbClr val="000000"/>
                </a:solidFill>
                <a:latin typeface="Times New Roman" panose="02020603050405020304" pitchFamily="18" charset="0"/>
                <a:ea typeface="华文新魏" pitchFamily="2" charset="-122"/>
                <a:sym typeface="隶书" pitchFamily="49" charset="-122"/>
              </a:rPr>
              <a:t> “家庭经济</a:t>
            </a:r>
            <a:r>
              <a:rPr lang="zh-CN" altLang="en-US" sz="3200" b="1" dirty="0">
                <a:solidFill>
                  <a:srgbClr val="FF0000"/>
                </a:solidFill>
                <a:latin typeface="Times New Roman" panose="02020603050405020304" pitchFamily="18" charset="0"/>
                <a:ea typeface="华文新魏" pitchFamily="2" charset="-122"/>
                <a:sym typeface="隶书" pitchFamily="49" charset="-122"/>
              </a:rPr>
              <a:t>困难</a:t>
            </a:r>
            <a:r>
              <a:rPr lang="zh-CN" altLang="en-US" sz="3200" b="1" dirty="0">
                <a:solidFill>
                  <a:srgbClr val="000000"/>
                </a:solidFill>
                <a:latin typeface="Times New Roman" panose="02020603050405020304" pitchFamily="18" charset="0"/>
                <a:ea typeface="华文新魏" pitchFamily="2" charset="-122"/>
                <a:sym typeface="隶书" pitchFamily="49" charset="-122"/>
              </a:rPr>
              <a:t>”和“家庭经济</a:t>
            </a:r>
            <a:r>
              <a:rPr lang="zh-CN" altLang="en-US" sz="3200" b="1" dirty="0">
                <a:solidFill>
                  <a:srgbClr val="FF0000"/>
                </a:solidFill>
                <a:latin typeface="Times New Roman" panose="02020603050405020304" pitchFamily="18" charset="0"/>
                <a:ea typeface="华文新魏" pitchFamily="2" charset="-122"/>
                <a:sym typeface="隶书" pitchFamily="49" charset="-122"/>
              </a:rPr>
              <a:t>特别困难</a:t>
            </a:r>
            <a:r>
              <a:rPr lang="zh-CN" altLang="en-US" sz="3200" b="1" dirty="0">
                <a:solidFill>
                  <a:srgbClr val="000000"/>
                </a:solidFill>
                <a:latin typeface="Times New Roman" panose="02020603050405020304" pitchFamily="18" charset="0"/>
                <a:ea typeface="华文新魏" pitchFamily="2" charset="-122"/>
                <a:sym typeface="隶书" pitchFamily="49" charset="-122"/>
              </a:rPr>
              <a:t>”</a:t>
            </a:r>
            <a:endParaRPr lang="zh-CN" altLang="en-US" dirty="0">
              <a:latin typeface="Times New Roman" panose="02020603050405020304" pitchFamily="18" charset="0"/>
              <a:ea typeface="华文新魏" pitchFamily="2" charset="-122"/>
            </a:endParaRPr>
          </a:p>
        </p:txBody>
      </p:sp>
      <p:sp>
        <p:nvSpPr>
          <p:cNvPr id="16387" name="矩形 5"/>
          <p:cNvSpPr/>
          <p:nvPr/>
        </p:nvSpPr>
        <p:spPr>
          <a:xfrm>
            <a:off x="196850" y="2355850"/>
            <a:ext cx="4879975" cy="1754188"/>
          </a:xfrm>
          <a:prstGeom prst="rect">
            <a:avLst/>
          </a:prstGeom>
          <a:noFill/>
          <a:ln w="9525">
            <a:noFill/>
          </a:ln>
        </p:spPr>
        <p:txBody>
          <a:bodyPr>
            <a:spAutoFit/>
          </a:bodyPr>
          <a:lstStyle/>
          <a:p>
            <a:pPr marL="342900" lvl="0" indent="-342900" eaLnBrk="0" hangingPunct="0">
              <a:lnSpc>
                <a:spcPct val="150000"/>
              </a:lnSpc>
              <a:buFont typeface="Wingdings" panose="05000000000000000000" pitchFamily="2" charset="2"/>
              <a:buChar char="l"/>
            </a:pPr>
            <a:r>
              <a:rPr lang="zh-CN" altLang="en-US" sz="2400" b="1" dirty="0">
                <a:solidFill>
                  <a:srgbClr val="333333"/>
                </a:solidFill>
                <a:latin typeface="Times New Roman" panose="02020603050405020304" pitchFamily="18" charset="0"/>
                <a:ea typeface="华文新魏" pitchFamily="2" charset="-122"/>
                <a:sym typeface="隶书" pitchFamily="49" charset="-122"/>
              </a:rPr>
              <a:t>认定工作每学年</a:t>
            </a:r>
            <a:r>
              <a:rPr lang="zh-CN" altLang="en-US" sz="2400" b="1" dirty="0">
                <a:solidFill>
                  <a:srgbClr val="FF0000"/>
                </a:solidFill>
                <a:latin typeface="Times New Roman" panose="02020603050405020304" pitchFamily="18" charset="0"/>
                <a:ea typeface="华文新魏" pitchFamily="2" charset="-122"/>
                <a:sym typeface="隶书" pitchFamily="49" charset="-122"/>
              </a:rPr>
              <a:t>集中</a:t>
            </a:r>
            <a:r>
              <a:rPr lang="zh-CN" altLang="en-US" sz="2400" b="1" dirty="0">
                <a:solidFill>
                  <a:srgbClr val="333333"/>
                </a:solidFill>
                <a:latin typeface="Times New Roman" panose="02020603050405020304" pitchFamily="18" charset="0"/>
                <a:ea typeface="华文新魏" pitchFamily="2" charset="-122"/>
                <a:sym typeface="隶书" pitchFamily="49" charset="-122"/>
              </a:rPr>
              <a:t>进行一次。</a:t>
            </a:r>
            <a:endParaRPr lang="en-US" altLang="x-none" sz="2400" b="1" dirty="0">
              <a:solidFill>
                <a:srgbClr val="333333"/>
              </a:solidFill>
              <a:latin typeface="Times New Roman" panose="02020603050405020304" pitchFamily="18" charset="0"/>
              <a:ea typeface="华文新魏" pitchFamily="2" charset="-122"/>
              <a:sym typeface="隶书" pitchFamily="49" charset="-122"/>
            </a:endParaRPr>
          </a:p>
          <a:p>
            <a:pPr marL="342900" lvl="0" indent="-342900" eaLnBrk="0" hangingPunct="0">
              <a:lnSpc>
                <a:spcPct val="150000"/>
              </a:lnSpc>
              <a:buFont typeface="Wingdings" panose="05000000000000000000" pitchFamily="2" charset="2"/>
              <a:buChar char="l"/>
            </a:pPr>
            <a:r>
              <a:rPr lang="zh-CN" altLang="en-US" sz="2400" b="1" dirty="0">
                <a:solidFill>
                  <a:srgbClr val="333333"/>
                </a:solidFill>
                <a:latin typeface="Times New Roman" panose="02020603050405020304" pitchFamily="18" charset="0"/>
                <a:ea typeface="华文新魏" pitchFamily="2" charset="-122"/>
                <a:sym typeface="隶书" pitchFamily="49" charset="-122"/>
              </a:rPr>
              <a:t>个别学生家庭因</a:t>
            </a:r>
            <a:r>
              <a:rPr lang="zh-CN" altLang="en-US" sz="2400" b="1" dirty="0">
                <a:solidFill>
                  <a:srgbClr val="FF0000"/>
                </a:solidFill>
                <a:latin typeface="Times New Roman" panose="02020603050405020304" pitchFamily="18" charset="0"/>
                <a:ea typeface="华文新魏" pitchFamily="2" charset="-122"/>
                <a:sym typeface="隶书" pitchFamily="49" charset="-122"/>
              </a:rPr>
              <a:t>突发</a:t>
            </a:r>
            <a:r>
              <a:rPr lang="zh-CN" altLang="en-US" sz="2400" b="1" dirty="0">
                <a:solidFill>
                  <a:srgbClr val="333333"/>
                </a:solidFill>
                <a:latin typeface="Times New Roman" panose="02020603050405020304" pitchFamily="18" charset="0"/>
                <a:ea typeface="华文新魏" pitchFamily="2" charset="-122"/>
                <a:sym typeface="隶书" pitchFamily="49" charset="-122"/>
              </a:rPr>
              <a:t>事故导致的经济困难应</a:t>
            </a:r>
            <a:r>
              <a:rPr lang="zh-CN" altLang="en-US" sz="2400" b="1" dirty="0">
                <a:solidFill>
                  <a:srgbClr val="FF0000"/>
                </a:solidFill>
                <a:latin typeface="Times New Roman" panose="02020603050405020304" pitchFamily="18" charset="0"/>
                <a:ea typeface="华文新魏" pitchFamily="2" charset="-122"/>
                <a:sym typeface="隶书" pitchFamily="49" charset="-122"/>
              </a:rPr>
              <a:t>及时</a:t>
            </a:r>
            <a:r>
              <a:rPr lang="zh-CN" altLang="en-US" sz="2400" b="1" dirty="0">
                <a:solidFill>
                  <a:srgbClr val="333333"/>
                </a:solidFill>
                <a:latin typeface="Times New Roman" panose="02020603050405020304" pitchFamily="18" charset="0"/>
                <a:ea typeface="华文新魏" pitchFamily="2" charset="-122"/>
                <a:sym typeface="隶书" pitchFamily="49" charset="-122"/>
              </a:rPr>
              <a:t>补充认定。</a:t>
            </a:r>
            <a:endParaRPr lang="zh-CN" altLang="en-US" sz="2400" dirty="0">
              <a:solidFill>
                <a:srgbClr val="333333"/>
              </a:solidFill>
              <a:latin typeface="Times New Roman" panose="02020603050405020304" pitchFamily="18" charset="0"/>
              <a:ea typeface="华文新魏" pitchFamily="2" charset="-122"/>
              <a:sym typeface="隶书" pitchFamily="49" charset="-122"/>
            </a:endParaRPr>
          </a:p>
        </p:txBody>
      </p:sp>
      <p:sp>
        <p:nvSpPr>
          <p:cNvPr id="16388" name="矩形 1"/>
          <p:cNvSpPr/>
          <p:nvPr/>
        </p:nvSpPr>
        <p:spPr>
          <a:xfrm>
            <a:off x="196850" y="268288"/>
            <a:ext cx="3517900" cy="400050"/>
          </a:xfrm>
          <a:prstGeom prst="rect">
            <a:avLst/>
          </a:prstGeom>
          <a:noFill/>
          <a:ln w="9525">
            <a:noFill/>
          </a:ln>
        </p:spPr>
        <p:txBody>
          <a:bodyPr wrap="none">
            <a:spAutoFit/>
          </a:bodyPr>
          <a:lstStyle/>
          <a:p>
            <a:pPr lvl="0" eaLnBrk="1" hangingPunct="1"/>
            <a:r>
              <a:rPr lang="zh-CN" altLang="en-US" sz="2000" b="1" dirty="0">
                <a:solidFill>
                  <a:srgbClr val="000000"/>
                </a:solidFill>
                <a:latin typeface="Times New Roman" panose="02020603050405020304" pitchFamily="18" charset="0"/>
                <a:ea typeface="华文新魏" pitchFamily="2" charset="-122"/>
                <a:sym typeface="隶书" pitchFamily="49" charset="-122"/>
              </a:rPr>
              <a:t>家庭经济困难学生的认定等级</a:t>
            </a:r>
            <a:endParaRPr lang="zh-CN" altLang="en-US" sz="2000" dirty="0">
              <a:latin typeface="Times New Roman" panose="02020603050405020304" pitchFamily="18" charset="0"/>
              <a:ea typeface="华文新魏" pitchFamily="2" charset="-122"/>
            </a:endParaRPr>
          </a:p>
        </p:txBody>
      </p:sp>
      <p:pic>
        <p:nvPicPr>
          <p:cNvPr id="16389" name="Picture 5"/>
          <p:cNvPicPr>
            <a:picLocks noChangeAspect="1"/>
          </p:cNvPicPr>
          <p:nvPr/>
        </p:nvPicPr>
        <p:blipFill>
          <a:blip r:embed="rId2"/>
          <a:stretch>
            <a:fillRect/>
          </a:stretch>
        </p:blipFill>
        <p:spPr>
          <a:xfrm>
            <a:off x="5076825" y="2235200"/>
            <a:ext cx="3724275" cy="2571750"/>
          </a:xfrm>
          <a:prstGeom prst="rect">
            <a:avLst/>
          </a:prstGeom>
          <a:noFill/>
          <a:ln w="9525">
            <a:noFill/>
          </a:ln>
        </p:spPr>
      </p:pic>
      <p:sp>
        <p:nvSpPr>
          <p:cNvPr id="2" name="矩形 1"/>
          <p:cNvSpPr/>
          <p:nvPr/>
        </p:nvSpPr>
        <p:spPr>
          <a:xfrm rot="863258">
            <a:off x="7173913" y="2962275"/>
            <a:ext cx="366713" cy="360363"/>
          </a:xfrm>
          <a:prstGeom prst="rect">
            <a:avLst/>
          </a:prstGeom>
          <a:solidFill>
            <a:schemeClr val="bg1"/>
          </a:solidFill>
          <a:ln>
            <a:solidFill>
              <a:srgbClr val="0033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noAutofit/>
          </a:bodyPr>
          <a:lstStyle/>
          <a:p>
            <a:pPr lvl="0" algn="ctr" eaLnBrk="1" hangingPunct="1"/>
            <a:r>
              <a:rPr lang="zh-CN" altLang="en-US" sz="900" dirty="0">
                <a:latin typeface="Times New Roman" panose="02020603050405020304" pitchFamily="18" charset="0"/>
                <a:ea typeface="华文新魏" pitchFamily="2" charset="-122"/>
              </a:rPr>
              <a:t>困难</a:t>
            </a:r>
            <a:endParaRPr lang="en-US" altLang="zh-CN" sz="900" dirty="0">
              <a:latin typeface="Times New Roman" panose="02020603050405020304" pitchFamily="18" charset="0"/>
              <a:ea typeface="华文新魏" pitchFamily="2" charset="-122"/>
            </a:endParaRPr>
          </a:p>
          <a:p>
            <a:pPr lvl="0" algn="ctr" eaLnBrk="1" hangingPunct="1"/>
            <a:r>
              <a:rPr lang="zh-CN" altLang="en-US" sz="900" dirty="0">
                <a:latin typeface="Times New Roman" panose="02020603050405020304" pitchFamily="18" charset="0"/>
                <a:ea typeface="华文新魏" pitchFamily="2" charset="-122"/>
              </a:rPr>
              <a:t>认定</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26"/>
          <p:cNvCxnSpPr/>
          <p:nvPr/>
        </p:nvCxnSpPr>
        <p:spPr>
          <a:xfrm>
            <a:off x="701675" y="1900238"/>
            <a:ext cx="7740650"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411" name="Text Box 4"/>
          <p:cNvSpPr/>
          <p:nvPr/>
        </p:nvSpPr>
        <p:spPr>
          <a:xfrm>
            <a:off x="1336675" y="1058863"/>
            <a:ext cx="1223963" cy="461962"/>
          </a:xfrm>
          <a:prstGeom prst="rect">
            <a:avLst/>
          </a:prstGeom>
          <a:noFill/>
          <a:ln w="9525">
            <a:noFill/>
          </a:ln>
        </p:spPr>
        <p:txBody>
          <a:bodyPr>
            <a:spAutoFit/>
          </a:bodyPr>
          <a:lstStyle/>
          <a:p>
            <a:pPr lvl="0" algn="ctr" eaLnBrk="0" hangingPunct="0">
              <a:spcBef>
                <a:spcPct val="50000"/>
              </a:spcBef>
              <a:buNone/>
            </a:pPr>
            <a:r>
              <a:rPr lang="zh-CN" altLang="en-US" sz="2400" b="1" dirty="0">
                <a:solidFill>
                  <a:srgbClr val="FF0000"/>
                </a:solidFill>
                <a:latin typeface="Times New Roman" panose="02020603050405020304" pitchFamily="18" charset="0"/>
                <a:ea typeface="华文新魏" pitchFamily="2" charset="-122"/>
                <a:sym typeface="黑体" panose="02010609060101010101" pitchFamily="49" charset="-122"/>
              </a:rPr>
              <a:t>学 校</a:t>
            </a:r>
            <a:endParaRPr lang="zh-CN" altLang="en-US" dirty="0">
              <a:latin typeface="Times New Roman" panose="02020603050405020304" pitchFamily="18" charset="0"/>
              <a:ea typeface="华文新魏" pitchFamily="2" charset="-122"/>
            </a:endParaRPr>
          </a:p>
        </p:txBody>
      </p:sp>
      <p:sp>
        <p:nvSpPr>
          <p:cNvPr id="17412" name="Rectangle 6"/>
          <p:cNvSpPr/>
          <p:nvPr/>
        </p:nvSpPr>
        <p:spPr>
          <a:xfrm>
            <a:off x="684213" y="2339975"/>
            <a:ext cx="2528887" cy="769938"/>
          </a:xfrm>
          <a:prstGeom prst="rect">
            <a:avLst/>
          </a:prstGeom>
          <a:noFill/>
          <a:ln w="9525">
            <a:noFill/>
          </a:ln>
        </p:spPr>
        <p:txBody>
          <a:bodyPr>
            <a:spAutoFit/>
          </a:bodyPr>
          <a:lstStyle/>
          <a:p>
            <a:pPr lvl="0" algn="ctr" eaLnBrk="0" hangingPunct="0">
              <a:buNone/>
            </a:pPr>
            <a:r>
              <a:rPr lang="zh-CN" altLang="en-US" sz="2200" b="1" dirty="0">
                <a:solidFill>
                  <a:schemeClr val="hlink"/>
                </a:solidFill>
                <a:latin typeface="Times New Roman" panose="02020603050405020304" pitchFamily="18" charset="0"/>
                <a:ea typeface="华文新魏" pitchFamily="2" charset="-122"/>
                <a:sym typeface="黑体" panose="02010609060101010101" pitchFamily="49" charset="-122"/>
              </a:rPr>
              <a:t>学生奖励及资助工作领导小组</a:t>
            </a:r>
            <a:endParaRPr lang="zh-CN" altLang="en-US" sz="2200" dirty="0">
              <a:latin typeface="Times New Roman" panose="02020603050405020304" pitchFamily="18" charset="0"/>
              <a:ea typeface="华文新魏" pitchFamily="2" charset="-122"/>
            </a:endParaRPr>
          </a:p>
        </p:txBody>
      </p:sp>
      <p:sp>
        <p:nvSpPr>
          <p:cNvPr id="17413" name="Text Box 14"/>
          <p:cNvSpPr/>
          <p:nvPr/>
        </p:nvSpPr>
        <p:spPr>
          <a:xfrm>
            <a:off x="4041775" y="1060450"/>
            <a:ext cx="1008063" cy="460375"/>
          </a:xfrm>
          <a:prstGeom prst="rect">
            <a:avLst/>
          </a:prstGeom>
          <a:noFill/>
          <a:ln w="9525">
            <a:noFill/>
          </a:ln>
        </p:spPr>
        <p:txBody>
          <a:bodyPr>
            <a:spAutoFit/>
          </a:bodyPr>
          <a:lstStyle/>
          <a:p>
            <a:pPr lvl="0" algn="ctr" eaLnBrk="0" hangingPunct="0">
              <a:spcBef>
                <a:spcPct val="50000"/>
              </a:spcBef>
              <a:buNone/>
            </a:pPr>
            <a:r>
              <a:rPr lang="zh-CN" altLang="en-US" sz="2400" b="1" dirty="0">
                <a:solidFill>
                  <a:srgbClr val="FF0000"/>
                </a:solidFill>
                <a:latin typeface="Times New Roman" panose="02020603050405020304" pitchFamily="18" charset="0"/>
                <a:ea typeface="华文新魏" pitchFamily="2" charset="-122"/>
                <a:sym typeface="黑体" panose="02010609060101010101" pitchFamily="49" charset="-122"/>
              </a:rPr>
              <a:t>学 院</a:t>
            </a:r>
            <a:endParaRPr lang="zh-CN" altLang="en-US" dirty="0">
              <a:latin typeface="Times New Roman" panose="02020603050405020304" pitchFamily="18" charset="0"/>
              <a:ea typeface="华文新魏" pitchFamily="2" charset="-122"/>
            </a:endParaRPr>
          </a:p>
        </p:txBody>
      </p:sp>
      <p:sp>
        <p:nvSpPr>
          <p:cNvPr id="17414" name="Rectangle 16"/>
          <p:cNvSpPr/>
          <p:nvPr/>
        </p:nvSpPr>
        <p:spPr>
          <a:xfrm>
            <a:off x="3238500" y="2339975"/>
            <a:ext cx="2614613" cy="769938"/>
          </a:xfrm>
          <a:prstGeom prst="rect">
            <a:avLst/>
          </a:prstGeom>
          <a:noFill/>
          <a:ln w="9525">
            <a:noFill/>
          </a:ln>
        </p:spPr>
        <p:txBody>
          <a:bodyPr>
            <a:spAutoFit/>
          </a:bodyPr>
          <a:lstStyle/>
          <a:p>
            <a:pPr lvl="0" algn="ctr" eaLnBrk="0" hangingPunct="0">
              <a:buNone/>
            </a:pPr>
            <a:r>
              <a:rPr lang="zh-CN" altLang="en-US" sz="2200" b="1" dirty="0">
                <a:solidFill>
                  <a:schemeClr val="hlink"/>
                </a:solidFill>
                <a:latin typeface="Times New Roman" panose="02020603050405020304" pitchFamily="18" charset="0"/>
                <a:ea typeface="华文新魏" pitchFamily="2" charset="-122"/>
                <a:sym typeface="黑体" panose="02010609060101010101" pitchFamily="49" charset="-122"/>
              </a:rPr>
              <a:t>家庭经济困难学生</a:t>
            </a:r>
            <a:r>
              <a:rPr lang="zh-CN" altLang="en-US" sz="2200" b="1" dirty="0">
                <a:solidFill>
                  <a:srgbClr val="FF0000"/>
                </a:solidFill>
                <a:latin typeface="Times New Roman" panose="02020603050405020304" pitchFamily="18" charset="0"/>
                <a:ea typeface="华文新魏" pitchFamily="2" charset="-122"/>
                <a:sym typeface="黑体" panose="02010609060101010101" pitchFamily="49" charset="-122"/>
              </a:rPr>
              <a:t>认定工作</a:t>
            </a:r>
            <a:r>
              <a:rPr lang="zh-CN" altLang="en-US" sz="2200" b="1" dirty="0">
                <a:solidFill>
                  <a:schemeClr val="hlink"/>
                </a:solidFill>
                <a:latin typeface="Times New Roman" panose="02020603050405020304" pitchFamily="18" charset="0"/>
                <a:ea typeface="华文新魏" pitchFamily="2" charset="-122"/>
                <a:sym typeface="黑体" panose="02010609060101010101" pitchFamily="49" charset="-122"/>
              </a:rPr>
              <a:t>组</a:t>
            </a:r>
            <a:endParaRPr lang="zh-CN" altLang="en-US" sz="2200" dirty="0">
              <a:latin typeface="Times New Roman" panose="02020603050405020304" pitchFamily="18" charset="0"/>
              <a:ea typeface="华文新魏" pitchFamily="2" charset="-122"/>
            </a:endParaRPr>
          </a:p>
        </p:txBody>
      </p:sp>
      <p:sp>
        <p:nvSpPr>
          <p:cNvPr id="17415" name="Rectangle 17"/>
          <p:cNvSpPr/>
          <p:nvPr/>
        </p:nvSpPr>
        <p:spPr>
          <a:xfrm>
            <a:off x="5832475" y="2339975"/>
            <a:ext cx="2592388" cy="769938"/>
          </a:xfrm>
          <a:prstGeom prst="rect">
            <a:avLst/>
          </a:prstGeom>
          <a:noFill/>
          <a:ln w="9525">
            <a:noFill/>
          </a:ln>
        </p:spPr>
        <p:txBody>
          <a:bodyPr>
            <a:spAutoFit/>
          </a:bodyPr>
          <a:lstStyle/>
          <a:p>
            <a:pPr lvl="0" algn="ctr" eaLnBrk="0" hangingPunct="0">
              <a:buNone/>
            </a:pPr>
            <a:r>
              <a:rPr lang="zh-CN" altLang="en-US" sz="2200" b="1" dirty="0">
                <a:solidFill>
                  <a:schemeClr val="hlink"/>
                </a:solidFill>
                <a:latin typeface="Times New Roman" panose="02020603050405020304" pitchFamily="18" charset="0"/>
                <a:ea typeface="华文新魏" pitchFamily="2" charset="-122"/>
                <a:sym typeface="黑体" panose="02010609060101010101" pitchFamily="49" charset="-122"/>
              </a:rPr>
              <a:t>家庭经济困难学生</a:t>
            </a:r>
            <a:r>
              <a:rPr lang="zh-CN" altLang="en-US" sz="2200" b="1" dirty="0">
                <a:solidFill>
                  <a:srgbClr val="FF0000"/>
                </a:solidFill>
                <a:latin typeface="Times New Roman" panose="02020603050405020304" pitchFamily="18" charset="0"/>
                <a:ea typeface="华文新魏" pitchFamily="2" charset="-122"/>
                <a:sym typeface="黑体" panose="02010609060101010101" pitchFamily="49" charset="-122"/>
              </a:rPr>
              <a:t>认定评议</a:t>
            </a:r>
            <a:r>
              <a:rPr lang="zh-CN" altLang="en-US" sz="2200" b="1" dirty="0">
                <a:solidFill>
                  <a:schemeClr val="hlink"/>
                </a:solidFill>
                <a:latin typeface="Times New Roman" panose="02020603050405020304" pitchFamily="18" charset="0"/>
                <a:ea typeface="华文新魏" pitchFamily="2" charset="-122"/>
                <a:sym typeface="黑体" panose="02010609060101010101" pitchFamily="49" charset="-122"/>
              </a:rPr>
              <a:t>组</a:t>
            </a:r>
            <a:endParaRPr lang="zh-CN" altLang="en-US" sz="2200" dirty="0">
              <a:latin typeface="Times New Roman" panose="02020603050405020304" pitchFamily="18" charset="0"/>
              <a:ea typeface="华文新魏" pitchFamily="2" charset="-122"/>
            </a:endParaRPr>
          </a:p>
        </p:txBody>
      </p:sp>
      <p:sp>
        <p:nvSpPr>
          <p:cNvPr id="17416" name="Text Box 18"/>
          <p:cNvSpPr/>
          <p:nvPr/>
        </p:nvSpPr>
        <p:spPr>
          <a:xfrm>
            <a:off x="6084888" y="1060450"/>
            <a:ext cx="2087562" cy="461963"/>
          </a:xfrm>
          <a:prstGeom prst="rect">
            <a:avLst/>
          </a:prstGeom>
          <a:noFill/>
          <a:ln w="9525">
            <a:noFill/>
          </a:ln>
        </p:spPr>
        <p:txBody>
          <a:bodyPr>
            <a:spAutoFit/>
          </a:bodyPr>
          <a:lstStyle/>
          <a:p>
            <a:pPr lvl="0" algn="ctr" eaLnBrk="0" hangingPunct="0">
              <a:spcBef>
                <a:spcPct val="50000"/>
              </a:spcBef>
              <a:buNone/>
            </a:pPr>
            <a:r>
              <a:rPr lang="zh-CN" altLang="en-US" sz="2400" b="1" dirty="0">
                <a:solidFill>
                  <a:srgbClr val="FF0000"/>
                </a:solidFill>
                <a:latin typeface="Times New Roman" panose="02020603050405020304" pitchFamily="18" charset="0"/>
                <a:ea typeface="华文新魏" pitchFamily="2" charset="-122"/>
                <a:sym typeface="黑体" panose="02010609060101010101" pitchFamily="49" charset="-122"/>
              </a:rPr>
              <a:t>学生小班</a:t>
            </a:r>
            <a:endParaRPr lang="zh-CN" altLang="en-US" dirty="0">
              <a:latin typeface="Times New Roman" panose="02020603050405020304" pitchFamily="18" charset="0"/>
              <a:ea typeface="华文新魏" pitchFamily="2" charset="-122"/>
            </a:endParaRPr>
          </a:p>
        </p:txBody>
      </p:sp>
      <p:sp>
        <p:nvSpPr>
          <p:cNvPr id="17417" name="Rectangle 12"/>
          <p:cNvSpPr/>
          <p:nvPr/>
        </p:nvSpPr>
        <p:spPr>
          <a:xfrm>
            <a:off x="369888" y="3263900"/>
            <a:ext cx="8429625" cy="1144588"/>
          </a:xfrm>
          <a:prstGeom prst="rect">
            <a:avLst/>
          </a:prstGeom>
          <a:noFill/>
          <a:ln w="9525">
            <a:noFill/>
          </a:ln>
        </p:spPr>
        <p:txBody>
          <a:bodyPr>
            <a:spAutoFit/>
          </a:bodyPr>
          <a:lstStyle/>
          <a:p>
            <a:pPr lvl="0" indent="457200" eaLnBrk="0" hangingPunct="0">
              <a:lnSpc>
                <a:spcPct val="150000"/>
              </a:lnSpc>
              <a:buNone/>
            </a:pPr>
            <a:r>
              <a:rPr lang="zh-CN" altLang="en-US" sz="2400" b="1" dirty="0">
                <a:solidFill>
                  <a:srgbClr val="333333"/>
                </a:solidFill>
                <a:latin typeface="Times New Roman" panose="02020603050405020304" pitchFamily="18" charset="0"/>
                <a:ea typeface="华文新魏" pitchFamily="2" charset="-122"/>
                <a:sym typeface="隶书" pitchFamily="49" charset="-122"/>
              </a:rPr>
              <a:t>领导小组和工作组成员名单和办公地点及工作联系方式、渠道向全校（校区）公布。</a:t>
            </a:r>
            <a:endParaRPr lang="zh-CN" altLang="en-US" dirty="0">
              <a:latin typeface="Times New Roman" panose="02020603050405020304" pitchFamily="18" charset="0"/>
              <a:ea typeface="华文新魏" pitchFamily="2" charset="-122"/>
            </a:endParaRPr>
          </a:p>
        </p:txBody>
      </p:sp>
      <p:sp>
        <p:nvSpPr>
          <p:cNvPr id="18442" name="TextBox 3"/>
          <p:cNvSpPr>
            <a:spLocks noChangeArrowheads="1"/>
          </p:cNvSpPr>
          <p:nvPr/>
        </p:nvSpPr>
        <p:spPr bwMode="auto">
          <a:xfrm>
            <a:off x="331788" y="123825"/>
            <a:ext cx="8556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gn="r">
              <a:buNone/>
            </a:pPr>
            <a:r>
              <a:rPr lang="en-US" altLang="zh-CN" sz="3200" b="1" dirty="0">
                <a:solidFill>
                  <a:srgbClr val="330000"/>
                </a:solidFill>
                <a:latin typeface="Times New Roman" panose="02020603050405020304" pitchFamily="18" charset="0"/>
                <a:ea typeface="华文新魏" pitchFamily="2" charset="-122"/>
                <a:sym typeface="微软雅黑" panose="020B0503020204020204" pitchFamily="34" charset="-122"/>
              </a:rPr>
              <a:t>02</a:t>
            </a:r>
            <a:endParaRPr lang="zh-CN" altLang="en-US" sz="3200" b="1" dirty="0">
              <a:solidFill>
                <a:srgbClr val="330000"/>
              </a:solidFill>
              <a:latin typeface="Times New Roman" panose="02020603050405020304" pitchFamily="18" charset="0"/>
              <a:ea typeface="华文新魏" pitchFamily="2" charset="-122"/>
              <a:sym typeface="微软雅黑" panose="020B0503020204020204" pitchFamily="34" charset="-122"/>
            </a:endParaRPr>
          </a:p>
        </p:txBody>
      </p:sp>
      <p:sp>
        <p:nvSpPr>
          <p:cNvPr id="18" name="TextBox 4"/>
          <p:cNvSpPr>
            <a:spLocks noChangeArrowheads="1"/>
          </p:cNvSpPr>
          <p:nvPr/>
        </p:nvSpPr>
        <p:spPr bwMode="auto">
          <a:xfrm>
            <a:off x="1196975" y="123825"/>
            <a:ext cx="3627438" cy="584200"/>
          </a:xfrm>
          <a:prstGeom prst="rect">
            <a:avLst/>
          </a:prstGeom>
          <a:noFill/>
          <a:ln w="9525">
            <a:noFill/>
            <a:miter lim="800000"/>
          </a:ln>
        </p:spPr>
        <p:txBody>
          <a:bodyPr>
            <a:spAutoFit/>
          </a:bodyPr>
          <a:lstStyle/>
          <a:p>
            <a:pPr lvl="0">
              <a:buNone/>
            </a:pPr>
            <a:r>
              <a:rPr lang="zh-CN" altLang="en-US" sz="3200" b="1" dirty="0">
                <a:solidFill>
                  <a:srgbClr val="330000"/>
                </a:solidFill>
                <a:latin typeface="Times New Roman" panose="02020603050405020304" pitchFamily="18" charset="0"/>
                <a:ea typeface="华文新魏" pitchFamily="2" charset="-122"/>
                <a:sym typeface="微软雅黑" panose="020B0503020204020204" pitchFamily="34" charset="-122"/>
              </a:rPr>
              <a:t>机构设置与职责</a:t>
            </a:r>
          </a:p>
        </p:txBody>
      </p:sp>
      <p:sp>
        <p:nvSpPr>
          <p:cNvPr id="17420" name="流程图: 合并 16"/>
          <p:cNvSpPr/>
          <p:nvPr/>
        </p:nvSpPr>
        <p:spPr>
          <a:xfrm rot="-5400000">
            <a:off x="215900" y="211138"/>
            <a:ext cx="360363" cy="379412"/>
          </a:xfrm>
          <a:prstGeom prst="flowChartMerge">
            <a:avLst/>
          </a:prstGeom>
          <a:noFill/>
          <a:ln w="6350" cap="flat" cmpd="sng">
            <a:solidFill>
              <a:srgbClr val="7F7F7F"/>
            </a:solidFill>
            <a:prstDash val="sysDash"/>
            <a:bevel/>
            <a:headEnd type="none" w="med" len="med"/>
            <a:tailEnd type="none" w="med" len="med"/>
          </a:ln>
        </p:spPr>
        <p:txBody>
          <a:bodyPr anchor="ctr"/>
          <a:lstStyle/>
          <a:p>
            <a:pPr lvl="0" algn="ctr" eaLnBrk="0" hangingPunct="0">
              <a:buNone/>
            </a:pPr>
            <a:endParaRPr lang="zh-CN" altLang="zh-CN" sz="2400" dirty="0">
              <a:solidFill>
                <a:srgbClr val="000000"/>
              </a:solidFill>
              <a:latin typeface="Times New Roman" panose="02020603050405020304" pitchFamily="18" charset="0"/>
              <a:ea typeface="华文新魏" pitchFamily="2" charset="-122"/>
              <a:sym typeface="宋体" panose="02010600030101010101" pitchFamily="2" charset="-122"/>
            </a:endParaRPr>
          </a:p>
        </p:txBody>
      </p:sp>
      <p:sp>
        <p:nvSpPr>
          <p:cNvPr id="17421" name="直接连接符 2"/>
          <p:cNvSpPr/>
          <p:nvPr/>
        </p:nvSpPr>
        <p:spPr>
          <a:xfrm flipV="1">
            <a:off x="1187450" y="282575"/>
            <a:ext cx="0" cy="287338"/>
          </a:xfrm>
          <a:prstGeom prst="line">
            <a:avLst/>
          </a:prstGeom>
          <a:ln w="19050" cap="flat" cmpd="sng">
            <a:solidFill>
              <a:srgbClr val="595959"/>
            </a:solidFill>
            <a:prstDash val="solid"/>
            <a:bevel/>
            <a:headEnd type="none" w="med" len="med"/>
            <a:tailEnd type="none" w="med" len="med"/>
          </a:ln>
        </p:spPr>
      </p:sp>
      <p:pic>
        <p:nvPicPr>
          <p:cNvPr id="23" name="Picture 4" descr="F:\工作照片\xiaohui透明副本.jpg"/>
          <p:cNvPicPr>
            <a:picLocks noChangeAspect="1" noChangeArrowheads="1"/>
          </p:cNvPicPr>
          <p:nvPr/>
        </p:nvPicPr>
        <p:blipFill>
          <a:blip r:embed="rId2" cstate="print">
            <a:clrChange>
              <a:clrFrom>
                <a:srgbClr val="FFFFFF"/>
              </a:clrFrom>
              <a:clrTo>
                <a:srgbClr val="FFFFFF">
                  <a:alpha val="0"/>
                </a:srgbClr>
              </a:clrTo>
            </a:clrChange>
            <a:duotone>
              <a:prstClr val="black"/>
              <a:srgbClr val="006600">
                <a:tint val="45000"/>
                <a:satMod val="400000"/>
              </a:srgbClr>
            </a:duotone>
            <a:extLst>
              <a:ext uri="{28A0092B-C50C-407E-A947-70E740481C1C}">
                <a14:useLocalDpi xmlns:a14="http://schemas.microsoft.com/office/drawing/2010/main" val="0"/>
              </a:ext>
            </a:extLst>
          </a:blip>
          <a:srcRect/>
          <a:stretch>
            <a:fillRect/>
          </a:stretch>
        </p:blipFill>
        <p:spPr bwMode="auto">
          <a:xfrm>
            <a:off x="1570563" y="1521608"/>
            <a:ext cx="756000" cy="756000"/>
          </a:xfrm>
          <a:prstGeom prst="rect">
            <a:avLst/>
          </a:prstGeom>
          <a:noFill/>
          <a:extLst>
            <a:ext uri="{909E8E84-426E-40DD-AFC4-6F175D3DCCD1}">
              <a14:hiddenFill xmlns:a14="http://schemas.microsoft.com/office/drawing/2010/main">
                <a:solidFill>
                  <a:srgbClr val="FFFFFF"/>
                </a:solidFill>
              </a14:hiddenFill>
            </a:ext>
          </a:extLst>
        </p:spPr>
      </p:pic>
      <p:pic>
        <p:nvPicPr>
          <p:cNvPr id="17423" name="Picture 20"/>
          <p:cNvPicPr>
            <a:picLocks noChangeAspect="1"/>
          </p:cNvPicPr>
          <p:nvPr/>
        </p:nvPicPr>
        <p:blipFill>
          <a:blip r:embed="rId3">
            <a:clrChange>
              <a:clrFrom>
                <a:srgbClr val="FFFFFF"/>
              </a:clrFrom>
              <a:clrTo>
                <a:srgbClr val="FFFFFF">
                  <a:alpha val="0"/>
                </a:srgbClr>
              </a:clrTo>
            </a:clrChange>
          </a:blip>
          <a:srcRect t="5991" r="6293"/>
          <a:stretch>
            <a:fillRect/>
          </a:stretch>
        </p:blipFill>
        <p:spPr>
          <a:xfrm>
            <a:off x="6718300" y="1471613"/>
            <a:ext cx="819150" cy="836612"/>
          </a:xfrm>
          <a:prstGeom prst="rect">
            <a:avLst/>
          </a:prstGeom>
          <a:noFill/>
          <a:ln w="9525">
            <a:noFill/>
          </a:ln>
        </p:spPr>
      </p:pic>
      <p:pic>
        <p:nvPicPr>
          <p:cNvPr id="17424" name="Picture 21" descr="D:\Users\john\Desktop\11111111111111111.jpg"/>
          <p:cNvPicPr>
            <a:picLocks noChangeAspect="1"/>
          </p:cNvPicPr>
          <p:nvPr/>
        </p:nvPicPr>
        <p:blipFill>
          <a:blip r:embed="rId4">
            <a:clrChange>
              <a:clrFrom>
                <a:srgbClr val="FFFFFF"/>
              </a:clrFrom>
              <a:clrTo>
                <a:srgbClr val="FFFFFF">
                  <a:alpha val="0"/>
                </a:srgbClr>
              </a:clrTo>
            </a:clrChange>
          </a:blip>
          <a:srcRect l="7912" t="7748" r="10721" b="7454"/>
          <a:stretch>
            <a:fillRect/>
          </a:stretch>
        </p:blipFill>
        <p:spPr>
          <a:xfrm>
            <a:off x="4113213" y="1458913"/>
            <a:ext cx="863600" cy="881062"/>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圆角矩形 3"/>
          <p:cNvSpPr/>
          <p:nvPr/>
        </p:nvSpPr>
        <p:spPr>
          <a:xfrm>
            <a:off x="714375" y="1706563"/>
            <a:ext cx="1655763" cy="2581275"/>
          </a:xfrm>
          <a:prstGeom prst="roundRect">
            <a:avLst>
              <a:gd name="adj" fmla="val 16667"/>
            </a:avLst>
          </a:prstGeom>
          <a:solidFill>
            <a:srgbClr val="F8FAE9"/>
          </a:solidFill>
          <a:ln w="9525" cap="flat" cmpd="sng">
            <a:solidFill>
              <a:srgbClr val="808080"/>
            </a:solidFill>
            <a:prstDash val="solid"/>
            <a:headEnd type="none" w="med" len="med"/>
            <a:tailEnd type="none" w="med" len="med"/>
          </a:ln>
        </p:spPr>
        <p:txBody>
          <a:bodyPr lIns="0" tIns="0" rIns="0" bIns="0" anchor="ctr" anchorCtr="1"/>
          <a:lstStyle/>
          <a:p>
            <a:pPr lvl="0" eaLnBrk="0" hangingPunct="0">
              <a:buNone/>
            </a:pPr>
            <a:r>
              <a:rPr lang="zh-CN" altLang="en-US" dirty="0">
                <a:solidFill>
                  <a:srgbClr val="333333"/>
                </a:solidFill>
                <a:latin typeface="Times New Roman" panose="02020603050405020304" pitchFamily="18" charset="0"/>
                <a:ea typeface="华文新魏" pitchFamily="2" charset="-122"/>
                <a:sym typeface="黑体" panose="02010609060101010101" pitchFamily="49" charset="-122"/>
              </a:rPr>
              <a:t>部署、指导学院开展家庭经济困难学生认定工作；负责学院有关业务人员的培训</a:t>
            </a:r>
          </a:p>
        </p:txBody>
      </p:sp>
      <p:sp>
        <p:nvSpPr>
          <p:cNvPr id="18435" name="圆角矩形 16"/>
          <p:cNvSpPr/>
          <p:nvPr/>
        </p:nvSpPr>
        <p:spPr>
          <a:xfrm>
            <a:off x="2628900" y="1747838"/>
            <a:ext cx="2087563" cy="2540000"/>
          </a:xfrm>
          <a:prstGeom prst="roundRect">
            <a:avLst>
              <a:gd name="adj" fmla="val 16667"/>
            </a:avLst>
          </a:prstGeom>
          <a:solidFill>
            <a:srgbClr val="F8FAE9"/>
          </a:solidFill>
          <a:ln w="9525" cap="flat" cmpd="sng">
            <a:solidFill>
              <a:srgbClr val="808080"/>
            </a:solidFill>
            <a:prstDash val="solid"/>
            <a:headEnd type="none" w="med" len="med"/>
            <a:tailEnd type="none" w="med" len="med"/>
          </a:ln>
        </p:spPr>
        <p:txBody>
          <a:bodyPr lIns="0" tIns="0" rIns="0" bIns="0" anchor="ctr" anchorCtr="1"/>
          <a:lstStyle/>
          <a:p>
            <a:pPr lvl="0" algn="just" eaLnBrk="0" hangingPunct="0">
              <a:buNone/>
            </a:pPr>
            <a:endParaRPr lang="zh-CN" altLang="en-US" dirty="0">
              <a:solidFill>
                <a:srgbClr val="333333"/>
              </a:solidFill>
              <a:latin typeface="Times New Roman" panose="02020603050405020304" pitchFamily="18" charset="0"/>
              <a:ea typeface="华文新魏" pitchFamily="2" charset="-122"/>
              <a:sym typeface="黑体" panose="02010609060101010101" pitchFamily="49" charset="-122"/>
            </a:endParaRPr>
          </a:p>
          <a:p>
            <a:pPr lvl="0" algn="just" eaLnBrk="0" hangingPunct="0">
              <a:buNone/>
            </a:pPr>
            <a:r>
              <a:rPr lang="zh-CN" altLang="en-US" dirty="0">
                <a:solidFill>
                  <a:srgbClr val="333333"/>
                </a:solidFill>
                <a:latin typeface="Times New Roman" panose="02020603050405020304" pitchFamily="18" charset="0"/>
                <a:ea typeface="华文新魏" pitchFamily="2" charset="-122"/>
                <a:sym typeface="黑体" panose="02010609060101010101" pitchFamily="49" charset="-122"/>
              </a:rPr>
              <a:t> 政策宣传、咨询，向新生寄送《高等学校学生资助政策简介》；</a:t>
            </a:r>
          </a:p>
          <a:p>
            <a:pPr lvl="0" algn="just" eaLnBrk="0" hangingPunct="0">
              <a:buNone/>
            </a:pPr>
            <a:r>
              <a:rPr lang="zh-CN" altLang="en-US" dirty="0">
                <a:solidFill>
                  <a:srgbClr val="333333"/>
                </a:solidFill>
                <a:latin typeface="Times New Roman" panose="02020603050405020304" pitchFamily="18" charset="0"/>
                <a:ea typeface="华文新魏" pitchFamily="2" charset="-122"/>
                <a:sym typeface="黑体" panose="02010609060101010101" pitchFamily="49" charset="-122"/>
              </a:rPr>
              <a:t>审核、确认学院家庭经济困难学生认定工作组上报的认定结果</a:t>
            </a:r>
          </a:p>
          <a:p>
            <a:pPr lvl="0" algn="just" eaLnBrk="0" hangingPunct="0">
              <a:buNone/>
            </a:pPr>
            <a:endParaRPr lang="zh-CN" altLang="en-US" dirty="0">
              <a:solidFill>
                <a:srgbClr val="333333"/>
              </a:solidFill>
              <a:latin typeface="Times New Roman" panose="02020603050405020304" pitchFamily="18" charset="0"/>
              <a:ea typeface="华文新魏" pitchFamily="2" charset="-122"/>
              <a:sym typeface="黑体" panose="02010609060101010101" pitchFamily="49" charset="-122"/>
            </a:endParaRPr>
          </a:p>
        </p:txBody>
      </p:sp>
      <p:sp>
        <p:nvSpPr>
          <p:cNvPr id="18436" name="圆角矩形 24"/>
          <p:cNvSpPr/>
          <p:nvPr/>
        </p:nvSpPr>
        <p:spPr>
          <a:xfrm>
            <a:off x="4787900" y="1749425"/>
            <a:ext cx="1439863" cy="2551113"/>
          </a:xfrm>
          <a:prstGeom prst="roundRect">
            <a:avLst>
              <a:gd name="adj" fmla="val 16667"/>
            </a:avLst>
          </a:prstGeom>
          <a:solidFill>
            <a:srgbClr val="F8FAE9"/>
          </a:solidFill>
          <a:ln w="9525" cap="flat" cmpd="sng">
            <a:solidFill>
              <a:srgbClr val="808080"/>
            </a:solidFill>
            <a:prstDash val="solid"/>
            <a:headEnd type="none" w="med" len="med"/>
            <a:tailEnd type="none" w="med" len="med"/>
          </a:ln>
        </p:spPr>
        <p:txBody>
          <a:bodyPr lIns="0" tIns="0" rIns="0" bIns="0" anchor="ctr" anchorCtr="1"/>
          <a:lstStyle/>
          <a:p>
            <a:pPr lvl="0" algn="ctr" eaLnBrk="0" hangingPunct="0">
              <a:buNone/>
            </a:pPr>
            <a:endParaRPr lang="zh-CN" altLang="en-US" dirty="0">
              <a:solidFill>
                <a:srgbClr val="333333"/>
              </a:solidFill>
              <a:latin typeface="Times New Roman" panose="02020603050405020304" pitchFamily="18" charset="0"/>
              <a:ea typeface="华文新魏" pitchFamily="2" charset="-122"/>
              <a:sym typeface="黑体" panose="02010609060101010101" pitchFamily="49" charset="-122"/>
            </a:endParaRPr>
          </a:p>
        </p:txBody>
      </p:sp>
      <p:sp>
        <p:nvSpPr>
          <p:cNvPr id="18437" name="圆角矩形 32"/>
          <p:cNvSpPr/>
          <p:nvPr/>
        </p:nvSpPr>
        <p:spPr>
          <a:xfrm>
            <a:off x="6502400" y="1752600"/>
            <a:ext cx="1571625" cy="2535238"/>
          </a:xfrm>
          <a:prstGeom prst="roundRect">
            <a:avLst>
              <a:gd name="adj" fmla="val 16667"/>
            </a:avLst>
          </a:prstGeom>
          <a:solidFill>
            <a:srgbClr val="F8FAE9"/>
          </a:solidFill>
          <a:ln w="9525" cap="flat" cmpd="sng">
            <a:solidFill>
              <a:srgbClr val="808080"/>
            </a:solidFill>
            <a:prstDash val="solid"/>
            <a:headEnd type="none" w="med" len="med"/>
            <a:tailEnd type="none" w="med" len="med"/>
          </a:ln>
        </p:spPr>
        <p:txBody>
          <a:bodyPr lIns="0" tIns="0" rIns="0" bIns="0" anchor="ctr" anchorCtr="1"/>
          <a:lstStyle/>
          <a:p>
            <a:pPr lvl="0" algn="ctr" eaLnBrk="0" hangingPunct="0">
              <a:buNone/>
            </a:pPr>
            <a:r>
              <a:rPr lang="zh-CN" altLang="en-US" dirty="0">
                <a:solidFill>
                  <a:srgbClr val="333333"/>
                </a:solidFill>
                <a:latin typeface="Times New Roman" panose="02020603050405020304" pitchFamily="18" charset="0"/>
                <a:ea typeface="华文新魏" pitchFamily="2" charset="-122"/>
                <a:sym typeface="黑体" panose="02010609060101010101" pitchFamily="49" charset="-122"/>
              </a:rPr>
              <a:t>接受并调查处理学生的申诉、投诉，向学校学生资助工作领导小组汇报工作情况</a:t>
            </a:r>
          </a:p>
        </p:txBody>
      </p:sp>
      <p:sp>
        <p:nvSpPr>
          <p:cNvPr id="18438" name="直接连接符 36"/>
          <p:cNvSpPr/>
          <p:nvPr/>
        </p:nvSpPr>
        <p:spPr>
          <a:xfrm flipV="1">
            <a:off x="1504950" y="1276350"/>
            <a:ext cx="5761038" cy="0"/>
          </a:xfrm>
          <a:prstGeom prst="line">
            <a:avLst/>
          </a:prstGeom>
          <a:ln w="9525" cap="flat" cmpd="sng">
            <a:solidFill>
              <a:srgbClr val="808080"/>
            </a:solidFill>
            <a:prstDash val="solid"/>
            <a:headEnd type="none" w="med" len="med"/>
            <a:tailEnd type="none" w="med" len="med"/>
          </a:ln>
        </p:spPr>
      </p:sp>
      <p:sp>
        <p:nvSpPr>
          <p:cNvPr id="18439" name="直接连接符 37"/>
          <p:cNvSpPr/>
          <p:nvPr/>
        </p:nvSpPr>
        <p:spPr>
          <a:xfrm flipH="1">
            <a:off x="1504950" y="1276350"/>
            <a:ext cx="0" cy="430213"/>
          </a:xfrm>
          <a:prstGeom prst="line">
            <a:avLst/>
          </a:prstGeom>
          <a:ln w="9525" cap="flat" cmpd="sng">
            <a:solidFill>
              <a:srgbClr val="808080"/>
            </a:solidFill>
            <a:prstDash val="solid"/>
            <a:headEnd type="none" w="med" len="med"/>
            <a:tailEnd type="none" w="med" len="med"/>
          </a:ln>
        </p:spPr>
      </p:sp>
      <p:sp>
        <p:nvSpPr>
          <p:cNvPr id="18440" name="直接连接符 46"/>
          <p:cNvSpPr/>
          <p:nvPr/>
        </p:nvSpPr>
        <p:spPr>
          <a:xfrm rot="-5400000" flipH="1">
            <a:off x="5167313" y="1503363"/>
            <a:ext cx="458787" cy="4762"/>
          </a:xfrm>
          <a:prstGeom prst="line">
            <a:avLst/>
          </a:prstGeom>
          <a:ln w="9525" cap="flat" cmpd="sng">
            <a:solidFill>
              <a:srgbClr val="808080"/>
            </a:solidFill>
            <a:prstDash val="solid"/>
            <a:headEnd type="none" w="med" len="med"/>
            <a:tailEnd type="none" w="med" len="med"/>
          </a:ln>
        </p:spPr>
      </p:sp>
      <p:sp>
        <p:nvSpPr>
          <p:cNvPr id="18441" name="直接连接符 52"/>
          <p:cNvSpPr/>
          <p:nvPr/>
        </p:nvSpPr>
        <p:spPr>
          <a:xfrm>
            <a:off x="4457700" y="1028700"/>
            <a:ext cx="1588" cy="249238"/>
          </a:xfrm>
          <a:prstGeom prst="line">
            <a:avLst/>
          </a:prstGeom>
          <a:ln w="9525" cap="flat" cmpd="sng">
            <a:solidFill>
              <a:srgbClr val="808080"/>
            </a:solidFill>
            <a:prstDash val="solid"/>
            <a:headEnd type="none" w="med" len="med"/>
            <a:tailEnd type="none" w="med" len="med"/>
          </a:ln>
        </p:spPr>
      </p:sp>
      <p:sp>
        <p:nvSpPr>
          <p:cNvPr id="18442" name="圆角矩形 53"/>
          <p:cNvSpPr/>
          <p:nvPr/>
        </p:nvSpPr>
        <p:spPr>
          <a:xfrm>
            <a:off x="2513013" y="627063"/>
            <a:ext cx="4011612" cy="354012"/>
          </a:xfrm>
          <a:prstGeom prst="roundRect">
            <a:avLst>
              <a:gd name="adj" fmla="val 50000"/>
            </a:avLst>
          </a:prstGeom>
          <a:solidFill>
            <a:srgbClr val="F8FAE9"/>
          </a:solidFill>
          <a:ln w="9525" cap="flat" cmpd="sng">
            <a:solidFill>
              <a:srgbClr val="808080"/>
            </a:solidFill>
            <a:prstDash val="solid"/>
            <a:headEnd type="none" w="med" len="med"/>
            <a:tailEnd type="none" w="med" len="med"/>
          </a:ln>
        </p:spPr>
        <p:txBody>
          <a:bodyPr lIns="0" tIns="0" rIns="0" bIns="0" anchor="ctr" anchorCtr="1"/>
          <a:lstStyle/>
          <a:p>
            <a:pPr lvl="0" algn="ctr" eaLnBrk="0" hangingPunct="0">
              <a:buNone/>
            </a:pPr>
            <a:r>
              <a:rPr lang="zh-CN" altLang="en-US" sz="2400" dirty="0">
                <a:solidFill>
                  <a:srgbClr val="333333"/>
                </a:solidFill>
                <a:latin typeface="Times New Roman" panose="02020603050405020304" pitchFamily="18" charset="0"/>
                <a:ea typeface="华文新魏" pitchFamily="2" charset="-122"/>
                <a:sym typeface="黑体" panose="02010609060101010101" pitchFamily="49" charset="-122"/>
              </a:rPr>
              <a:t>学校主要职责</a:t>
            </a:r>
            <a:endParaRPr lang="en-US" altLang="x-none" sz="2400" dirty="0">
              <a:solidFill>
                <a:srgbClr val="333333"/>
              </a:solidFill>
              <a:latin typeface="Times New Roman" panose="02020603050405020304" pitchFamily="18" charset="0"/>
              <a:ea typeface="华文新魏" pitchFamily="2" charset="-122"/>
              <a:sym typeface="黑体" panose="02010609060101010101" pitchFamily="49" charset="-122"/>
            </a:endParaRPr>
          </a:p>
        </p:txBody>
      </p:sp>
      <p:sp>
        <p:nvSpPr>
          <p:cNvPr id="18443" name="TextBox 34"/>
          <p:cNvSpPr/>
          <p:nvPr/>
        </p:nvSpPr>
        <p:spPr>
          <a:xfrm>
            <a:off x="4787900" y="2582863"/>
            <a:ext cx="1439863" cy="830262"/>
          </a:xfrm>
          <a:prstGeom prst="rect">
            <a:avLst/>
          </a:prstGeom>
          <a:noFill/>
          <a:ln w="9525">
            <a:noFill/>
          </a:ln>
        </p:spPr>
        <p:txBody>
          <a:bodyPr lIns="0" tIns="0" rIns="0" bIns="0" anchor="ctr" anchorCtr="1">
            <a:spAutoFit/>
          </a:bodyPr>
          <a:lstStyle/>
          <a:p>
            <a:pPr lvl="0" eaLnBrk="0" hangingPunct="0">
              <a:buNone/>
            </a:pPr>
            <a:r>
              <a:rPr lang="zh-CN" altLang="en-US" dirty="0">
                <a:solidFill>
                  <a:srgbClr val="333333"/>
                </a:solidFill>
                <a:latin typeface="Times New Roman" panose="02020603050405020304" pitchFamily="18" charset="0"/>
                <a:ea typeface="华文新魏" pitchFamily="2" charset="-122"/>
                <a:sym typeface="黑体" panose="02010609060101010101" pitchFamily="49" charset="-122"/>
              </a:rPr>
              <a:t>建立健全家庭经济困难学生信息档案</a:t>
            </a:r>
            <a:endParaRPr lang="en-US" altLang="x-none" dirty="0">
              <a:solidFill>
                <a:srgbClr val="333333"/>
              </a:solidFill>
              <a:latin typeface="Times New Roman" panose="02020603050405020304" pitchFamily="18" charset="0"/>
              <a:ea typeface="华文新魏" pitchFamily="2" charset="-122"/>
              <a:sym typeface="黑体" panose="02010609060101010101" pitchFamily="49" charset="-122"/>
            </a:endParaRPr>
          </a:p>
        </p:txBody>
      </p:sp>
      <p:sp>
        <p:nvSpPr>
          <p:cNvPr id="18444" name="直接连接符 37"/>
          <p:cNvSpPr/>
          <p:nvPr/>
        </p:nvSpPr>
        <p:spPr>
          <a:xfrm flipH="1">
            <a:off x="3429000" y="1270000"/>
            <a:ext cx="0" cy="431800"/>
          </a:xfrm>
          <a:prstGeom prst="line">
            <a:avLst/>
          </a:prstGeom>
          <a:ln w="9525" cap="flat" cmpd="sng">
            <a:solidFill>
              <a:srgbClr val="808080"/>
            </a:solidFill>
            <a:prstDash val="solid"/>
            <a:headEnd type="none" w="med" len="med"/>
            <a:tailEnd type="none" w="med" len="med"/>
          </a:ln>
        </p:spPr>
      </p:sp>
      <p:sp>
        <p:nvSpPr>
          <p:cNvPr id="18445" name="直接连接符 37"/>
          <p:cNvSpPr/>
          <p:nvPr/>
        </p:nvSpPr>
        <p:spPr>
          <a:xfrm rot="-5400000" flipH="1">
            <a:off x="7045325" y="1511300"/>
            <a:ext cx="482600" cy="0"/>
          </a:xfrm>
          <a:prstGeom prst="line">
            <a:avLst/>
          </a:prstGeom>
          <a:ln w="9525" cap="flat" cmpd="sng">
            <a:solidFill>
              <a:srgbClr val="808080"/>
            </a:solidFill>
            <a:prstDash val="solid"/>
            <a:headEnd type="none" w="med" len="med"/>
            <a:tailEnd type="none" w="med" len="med"/>
          </a:ln>
        </p:spPr>
      </p:sp>
      <p:pic>
        <p:nvPicPr>
          <p:cNvPr id="15" name="Picture 4" descr="F:\工作照片\xiaohui透明副本.jpg"/>
          <p:cNvPicPr>
            <a:picLocks noChangeAspect="1" noChangeArrowheads="1"/>
          </p:cNvPicPr>
          <p:nvPr/>
        </p:nvPicPr>
        <p:blipFill>
          <a:blip r:embed="rId2" cstate="print">
            <a:clrChange>
              <a:clrFrom>
                <a:srgbClr val="FFFFFF"/>
              </a:clrFrom>
              <a:clrTo>
                <a:srgbClr val="FFFFFF">
                  <a:alpha val="0"/>
                </a:srgbClr>
              </a:clrTo>
            </a:clrChange>
            <a:duotone>
              <a:prstClr val="black"/>
              <a:srgbClr val="006600">
                <a:tint val="45000"/>
                <a:satMod val="400000"/>
              </a:srgbClr>
            </a:duotone>
            <a:extLst>
              <a:ext uri="{28A0092B-C50C-407E-A947-70E740481C1C}">
                <a14:useLocalDpi xmlns:a14="http://schemas.microsoft.com/office/drawing/2010/main" val="0"/>
              </a:ext>
            </a:extLst>
          </a:blip>
          <a:srcRect/>
          <a:stretch>
            <a:fillRect/>
          </a:stretch>
        </p:blipFill>
        <p:spPr bwMode="auto">
          <a:xfrm>
            <a:off x="8110175" y="195585"/>
            <a:ext cx="756000" cy="756000"/>
          </a:xfrm>
          <a:prstGeom prst="rect">
            <a:avLst/>
          </a:prstGeom>
          <a:noFill/>
          <a:extLst>
            <a:ext uri="{909E8E84-426E-40DD-AFC4-6F175D3DCCD1}">
              <a14:hiddenFill xmlns:a14="http://schemas.microsoft.com/office/drawing/2010/main">
                <a:solidFill>
                  <a:srgbClr val="FFFFFF"/>
                </a:solidFill>
              </a14:hiddenFill>
            </a:ext>
          </a:extLst>
        </p:spPr>
      </p:pic>
      <p:grpSp>
        <p:nvGrpSpPr>
          <p:cNvPr id="18447" name="组合 21"/>
          <p:cNvGrpSpPr/>
          <p:nvPr/>
        </p:nvGrpSpPr>
        <p:grpSpPr>
          <a:xfrm>
            <a:off x="-131762" y="4948238"/>
            <a:ext cx="9407525" cy="0"/>
            <a:chOff x="1727201" y="6444343"/>
            <a:chExt cx="8602750" cy="0"/>
          </a:xfrm>
        </p:grpSpPr>
        <p:cxnSp>
          <p:nvCxnSpPr>
            <p:cNvPr id="18448" name="直接连接符 22"/>
            <p:cNvCxnSpPr/>
            <p:nvPr/>
          </p:nvCxnSpPr>
          <p:spPr>
            <a:xfrm>
              <a:off x="1727201" y="6444343"/>
              <a:ext cx="2866955" cy="0"/>
            </a:xfrm>
            <a:prstGeom prst="line">
              <a:avLst/>
            </a:prstGeom>
            <a:ln w="28575" cap="flat" cmpd="sng">
              <a:solidFill>
                <a:srgbClr val="00B0F0"/>
              </a:solidFill>
              <a:prstDash val="solid"/>
              <a:miter/>
              <a:headEnd type="none" w="med" len="med"/>
              <a:tailEnd type="none" w="med" len="med"/>
            </a:ln>
          </p:spPr>
        </p:cxnSp>
        <p:cxnSp>
          <p:nvCxnSpPr>
            <p:cNvPr id="18449" name="直接连接符 23"/>
            <p:cNvCxnSpPr/>
            <p:nvPr/>
          </p:nvCxnSpPr>
          <p:spPr>
            <a:xfrm>
              <a:off x="4594156" y="6444343"/>
              <a:ext cx="2866955" cy="0"/>
            </a:xfrm>
            <a:prstGeom prst="line">
              <a:avLst/>
            </a:prstGeom>
            <a:ln w="28575" cap="flat" cmpd="sng">
              <a:solidFill>
                <a:srgbClr val="F9BB35"/>
              </a:solidFill>
              <a:prstDash val="solid"/>
              <a:miter/>
              <a:headEnd type="none" w="med" len="med"/>
              <a:tailEnd type="none" w="med" len="med"/>
            </a:ln>
          </p:spPr>
        </p:cxnSp>
        <p:cxnSp>
          <p:nvCxnSpPr>
            <p:cNvPr id="18450" name="直接连接符 24"/>
            <p:cNvCxnSpPr/>
            <p:nvPr/>
          </p:nvCxnSpPr>
          <p:spPr>
            <a:xfrm>
              <a:off x="7462996" y="6444343"/>
              <a:ext cx="2866955" cy="0"/>
            </a:xfrm>
            <a:prstGeom prst="line">
              <a:avLst/>
            </a:prstGeom>
            <a:ln w="28575" cap="flat" cmpd="sng">
              <a:solidFill>
                <a:srgbClr val="FF0000"/>
              </a:solidFill>
              <a:prstDash val="solid"/>
              <a:miter/>
              <a:headEnd type="none" w="med" len="med"/>
              <a:tailEnd type="none" w="med" len="med"/>
            </a:ln>
          </p:spPr>
        </p:cxnSp>
      </p:gr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直接连接符 38"/>
          <p:cNvCxnSpPr/>
          <p:nvPr/>
        </p:nvCxnSpPr>
        <p:spPr>
          <a:xfrm>
            <a:off x="3948113" y="3005138"/>
            <a:ext cx="0" cy="1654175"/>
          </a:xfrm>
          <a:prstGeom prst="line">
            <a:avLst/>
          </a:prstGeom>
          <a:ln w="28575">
            <a:solidFill>
              <a:srgbClr val="2ABD82">
                <a:alpha val="90000"/>
              </a:srgbClr>
            </a:solidFill>
            <a:prstDash val="sysDot"/>
          </a:ln>
        </p:spPr>
        <p:style>
          <a:lnRef idx="1">
            <a:schemeClr val="accent1"/>
          </a:lnRef>
          <a:fillRef idx="0">
            <a:schemeClr val="accent1"/>
          </a:fillRef>
          <a:effectRef idx="0">
            <a:schemeClr val="accent1"/>
          </a:effectRef>
          <a:fontRef idx="minor">
            <a:schemeClr val="tx1"/>
          </a:fontRef>
        </p:style>
      </p:cxnSp>
      <p:grpSp>
        <p:nvGrpSpPr>
          <p:cNvPr id="19459" name="组合 55"/>
          <p:cNvGrpSpPr/>
          <p:nvPr/>
        </p:nvGrpSpPr>
        <p:grpSpPr>
          <a:xfrm>
            <a:off x="2017713" y="1489075"/>
            <a:ext cx="1776412" cy="1498600"/>
            <a:chOff x="1907815" y="964709"/>
            <a:chExt cx="1775836" cy="1498946"/>
          </a:xfrm>
        </p:grpSpPr>
        <p:grpSp>
          <p:nvGrpSpPr>
            <p:cNvPr id="19474" name="组合 52"/>
            <p:cNvGrpSpPr/>
            <p:nvPr/>
          </p:nvGrpSpPr>
          <p:grpSpPr>
            <a:xfrm>
              <a:off x="2987890" y="964709"/>
              <a:ext cx="695761" cy="695761"/>
              <a:chOff x="3662791" y="366534"/>
              <a:chExt cx="695761" cy="695761"/>
            </a:xfrm>
          </p:grpSpPr>
          <p:grpSp>
            <p:nvGrpSpPr>
              <p:cNvPr id="19476" name="组合 20"/>
              <p:cNvGrpSpPr/>
              <p:nvPr/>
            </p:nvGrpSpPr>
            <p:grpSpPr>
              <a:xfrm>
                <a:off x="3662791" y="366534"/>
                <a:ext cx="695761" cy="695761"/>
                <a:chOff x="2482954" y="2347628"/>
                <a:chExt cx="839448" cy="839448"/>
              </a:xfrm>
            </p:grpSpPr>
            <p:sp>
              <p:nvSpPr>
                <p:cNvPr id="22" name="椭圆 21"/>
                <p:cNvSpPr/>
                <p:nvPr/>
              </p:nvSpPr>
              <p:spPr>
                <a:xfrm>
                  <a:off x="2483752" y="2347628"/>
                  <a:ext cx="838650" cy="839116"/>
                </a:xfrm>
                <a:prstGeom prst="ellipse">
                  <a:avLst/>
                </a:prstGeom>
                <a:solidFill>
                  <a:srgbClr val="92D050"/>
                </a:solidFill>
                <a:ln w="12700" cap="flat" cmpd="sng" algn="ctr">
                  <a:noFill/>
                  <a:prstDash val="solid"/>
                  <a:miter lim="800000"/>
                </a:ln>
                <a:effectLst/>
              </p:spPr>
              <p:txBody>
                <a:bodyPr anchor="ctr"/>
                <a:lstStyle/>
                <a:p>
                  <a:pPr lvl="0" algn="ctr" eaLnBrk="1" hangingPunct="1"/>
                  <a:endParaRPr lang="zh-CN" altLang="en-US" dirty="0">
                    <a:solidFill>
                      <a:srgbClr val="FFFFFF"/>
                    </a:solidFill>
                    <a:latin typeface="Times New Roman" panose="02020603050405020304" pitchFamily="18" charset="0"/>
                    <a:ea typeface="华文新魏" pitchFamily="2" charset="-122"/>
                  </a:endParaRPr>
                </a:p>
              </p:txBody>
            </p:sp>
            <p:sp>
              <p:nvSpPr>
                <p:cNvPr id="23" name="Freeform 112"/>
                <p:cNvSpPr/>
                <p:nvPr/>
              </p:nvSpPr>
              <p:spPr bwMode="auto">
                <a:xfrm>
                  <a:off x="2610124" y="2510471"/>
                  <a:ext cx="559100" cy="490442"/>
                </a:xfrm>
                <a:custGeom>
                  <a:avLst/>
                  <a:gdLst>
                    <a:gd name="T0" fmla="*/ 3 w 380"/>
                    <a:gd name="T1" fmla="*/ 333 h 333"/>
                    <a:gd name="T2" fmla="*/ 34 w 380"/>
                    <a:gd name="T3" fmla="*/ 298 h 333"/>
                    <a:gd name="T4" fmla="*/ 108 w 380"/>
                    <a:gd name="T5" fmla="*/ 264 h 333"/>
                    <a:gd name="T6" fmla="*/ 111 w 380"/>
                    <a:gd name="T7" fmla="*/ 232 h 333"/>
                    <a:gd name="T8" fmla="*/ 140 w 380"/>
                    <a:gd name="T9" fmla="*/ 230 h 333"/>
                    <a:gd name="T10" fmla="*/ 144 w 380"/>
                    <a:gd name="T11" fmla="*/ 199 h 333"/>
                    <a:gd name="T12" fmla="*/ 126 w 380"/>
                    <a:gd name="T13" fmla="*/ 159 h 333"/>
                    <a:gd name="T14" fmla="*/ 117 w 380"/>
                    <a:gd name="T15" fmla="*/ 122 h 333"/>
                    <a:gd name="T16" fmla="*/ 123 w 380"/>
                    <a:gd name="T17" fmla="*/ 117 h 333"/>
                    <a:gd name="T18" fmla="*/ 124 w 380"/>
                    <a:gd name="T19" fmla="*/ 58 h 333"/>
                    <a:gd name="T20" fmla="*/ 231 w 380"/>
                    <a:gd name="T21" fmla="*/ 0 h 333"/>
                    <a:gd name="T22" fmla="*/ 222 w 380"/>
                    <a:gd name="T23" fmla="*/ 12 h 333"/>
                    <a:gd name="T24" fmla="*/ 260 w 380"/>
                    <a:gd name="T25" fmla="*/ 66 h 333"/>
                    <a:gd name="T26" fmla="*/ 260 w 380"/>
                    <a:gd name="T27" fmla="*/ 117 h 333"/>
                    <a:gd name="T28" fmla="*/ 265 w 380"/>
                    <a:gd name="T29" fmla="*/ 139 h 333"/>
                    <a:gd name="T30" fmla="*/ 256 w 380"/>
                    <a:gd name="T31" fmla="*/ 161 h 333"/>
                    <a:gd name="T32" fmla="*/ 242 w 380"/>
                    <a:gd name="T33" fmla="*/ 197 h 333"/>
                    <a:gd name="T34" fmla="*/ 241 w 380"/>
                    <a:gd name="T35" fmla="*/ 230 h 333"/>
                    <a:gd name="T36" fmla="*/ 269 w 380"/>
                    <a:gd name="T37" fmla="*/ 233 h 333"/>
                    <a:gd name="T38" fmla="*/ 274 w 380"/>
                    <a:gd name="T39" fmla="*/ 261 h 333"/>
                    <a:gd name="T40" fmla="*/ 361 w 380"/>
                    <a:gd name="T41" fmla="*/ 304 h 333"/>
                    <a:gd name="T42" fmla="*/ 379 w 380"/>
                    <a:gd name="T43" fmla="*/ 333 h 333"/>
                    <a:gd name="T44" fmla="*/ 3 w 380"/>
                    <a:gd name="T45" fmla="*/ 33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0" h="333">
                      <a:moveTo>
                        <a:pt x="3" y="333"/>
                      </a:moveTo>
                      <a:cubicBezTo>
                        <a:pt x="3" y="333"/>
                        <a:pt x="0" y="317"/>
                        <a:pt x="34" y="298"/>
                      </a:cubicBezTo>
                      <a:cubicBezTo>
                        <a:pt x="34" y="298"/>
                        <a:pt x="66" y="282"/>
                        <a:pt x="108" y="264"/>
                      </a:cubicBezTo>
                      <a:cubicBezTo>
                        <a:pt x="111" y="232"/>
                        <a:pt x="111" y="232"/>
                        <a:pt x="111" y="232"/>
                      </a:cubicBezTo>
                      <a:cubicBezTo>
                        <a:pt x="140" y="230"/>
                        <a:pt x="140" y="230"/>
                        <a:pt x="140" y="230"/>
                      </a:cubicBezTo>
                      <a:cubicBezTo>
                        <a:pt x="144" y="199"/>
                        <a:pt x="144" y="199"/>
                        <a:pt x="144" y="199"/>
                      </a:cubicBezTo>
                      <a:cubicBezTo>
                        <a:pt x="144" y="199"/>
                        <a:pt x="128" y="190"/>
                        <a:pt x="126" y="159"/>
                      </a:cubicBezTo>
                      <a:cubicBezTo>
                        <a:pt x="126" y="159"/>
                        <a:pt x="118" y="148"/>
                        <a:pt x="117" y="122"/>
                      </a:cubicBezTo>
                      <a:cubicBezTo>
                        <a:pt x="117" y="122"/>
                        <a:pt x="118" y="113"/>
                        <a:pt x="123" y="117"/>
                      </a:cubicBezTo>
                      <a:cubicBezTo>
                        <a:pt x="124" y="58"/>
                        <a:pt x="124" y="58"/>
                        <a:pt x="124" y="58"/>
                      </a:cubicBezTo>
                      <a:cubicBezTo>
                        <a:pt x="124" y="58"/>
                        <a:pt x="121" y="6"/>
                        <a:pt x="231" y="0"/>
                      </a:cubicBezTo>
                      <a:cubicBezTo>
                        <a:pt x="231" y="0"/>
                        <a:pt x="216" y="9"/>
                        <a:pt x="222" y="12"/>
                      </a:cubicBezTo>
                      <a:cubicBezTo>
                        <a:pt x="222" y="12"/>
                        <a:pt x="268" y="42"/>
                        <a:pt x="260" y="66"/>
                      </a:cubicBezTo>
                      <a:cubicBezTo>
                        <a:pt x="260" y="117"/>
                        <a:pt x="260" y="117"/>
                        <a:pt x="260" y="117"/>
                      </a:cubicBezTo>
                      <a:cubicBezTo>
                        <a:pt x="260" y="117"/>
                        <a:pt x="272" y="111"/>
                        <a:pt x="265" y="139"/>
                      </a:cubicBezTo>
                      <a:cubicBezTo>
                        <a:pt x="265" y="139"/>
                        <a:pt x="263" y="161"/>
                        <a:pt x="256" y="161"/>
                      </a:cubicBezTo>
                      <a:cubicBezTo>
                        <a:pt x="256" y="161"/>
                        <a:pt x="253" y="188"/>
                        <a:pt x="242" y="197"/>
                      </a:cubicBezTo>
                      <a:cubicBezTo>
                        <a:pt x="241" y="230"/>
                        <a:pt x="241" y="230"/>
                        <a:pt x="241" y="230"/>
                      </a:cubicBezTo>
                      <a:cubicBezTo>
                        <a:pt x="269" y="233"/>
                        <a:pt x="269" y="233"/>
                        <a:pt x="269" y="233"/>
                      </a:cubicBezTo>
                      <a:cubicBezTo>
                        <a:pt x="274" y="261"/>
                        <a:pt x="274" y="261"/>
                        <a:pt x="274" y="261"/>
                      </a:cubicBezTo>
                      <a:cubicBezTo>
                        <a:pt x="274" y="261"/>
                        <a:pt x="348" y="297"/>
                        <a:pt x="361" y="304"/>
                      </a:cubicBezTo>
                      <a:cubicBezTo>
                        <a:pt x="361" y="304"/>
                        <a:pt x="380" y="320"/>
                        <a:pt x="379" y="333"/>
                      </a:cubicBezTo>
                      <a:lnTo>
                        <a:pt x="3" y="3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Times New Roman" panose="02020603050405020304" pitchFamily="18" charset="0"/>
                    <a:ea typeface="华文新魏" pitchFamily="2" charset="-122"/>
                    <a:cs typeface="Times New Roman" panose="02020603050405020304" pitchFamily="18" charset="0"/>
                  </a:endParaRPr>
                </a:p>
              </p:txBody>
            </p:sp>
          </p:grpSp>
          <p:sp>
            <p:nvSpPr>
              <p:cNvPr id="17" name="Freeform 113"/>
              <p:cNvSpPr/>
              <p:nvPr/>
            </p:nvSpPr>
            <p:spPr bwMode="auto">
              <a:xfrm>
                <a:off x="3850717" y="463394"/>
                <a:ext cx="315810" cy="146084"/>
              </a:xfrm>
              <a:custGeom>
                <a:avLst/>
                <a:gdLst>
                  <a:gd name="T0" fmla="*/ 5 w 258"/>
                  <a:gd name="T1" fmla="*/ 115 h 119"/>
                  <a:gd name="T2" fmla="*/ 246 w 258"/>
                  <a:gd name="T3" fmla="*/ 101 h 119"/>
                  <a:gd name="T4" fmla="*/ 189 w 258"/>
                  <a:gd name="T5" fmla="*/ 75 h 119"/>
                  <a:gd name="T6" fmla="*/ 162 w 258"/>
                  <a:gd name="T7" fmla="*/ 0 h 119"/>
                  <a:gd name="T8" fmla="*/ 76 w 258"/>
                  <a:gd name="T9" fmla="*/ 1 h 119"/>
                  <a:gd name="T10" fmla="*/ 45 w 258"/>
                  <a:gd name="T11" fmla="*/ 76 h 119"/>
                  <a:gd name="T12" fmla="*/ 46 w 258"/>
                  <a:gd name="T13" fmla="*/ 82 h 119"/>
                  <a:gd name="T14" fmla="*/ 5 w 258"/>
                  <a:gd name="T15" fmla="*/ 115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8" h="119">
                    <a:moveTo>
                      <a:pt x="5" y="115"/>
                    </a:moveTo>
                    <a:cubicBezTo>
                      <a:pt x="5" y="115"/>
                      <a:pt x="186" y="119"/>
                      <a:pt x="246" y="101"/>
                    </a:cubicBezTo>
                    <a:cubicBezTo>
                      <a:pt x="246" y="101"/>
                      <a:pt x="258" y="66"/>
                      <a:pt x="189" y="75"/>
                    </a:cubicBezTo>
                    <a:cubicBezTo>
                      <a:pt x="189" y="75"/>
                      <a:pt x="197" y="16"/>
                      <a:pt x="162" y="0"/>
                    </a:cubicBezTo>
                    <a:cubicBezTo>
                      <a:pt x="162" y="0"/>
                      <a:pt x="132" y="27"/>
                      <a:pt x="76" y="1"/>
                    </a:cubicBezTo>
                    <a:cubicBezTo>
                      <a:pt x="76" y="1"/>
                      <a:pt x="33" y="7"/>
                      <a:pt x="45" y="76"/>
                    </a:cubicBezTo>
                    <a:cubicBezTo>
                      <a:pt x="45" y="78"/>
                      <a:pt x="45" y="80"/>
                      <a:pt x="46" y="82"/>
                    </a:cubicBezTo>
                    <a:cubicBezTo>
                      <a:pt x="46" y="82"/>
                      <a:pt x="0" y="75"/>
                      <a:pt x="5" y="115"/>
                    </a:cubicBezTo>
                    <a:close/>
                  </a:path>
                </a:pathLst>
              </a:custGeom>
              <a:solidFill>
                <a:srgbClr val="FFC000"/>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Times New Roman" panose="02020603050405020304" pitchFamily="18" charset="0"/>
                  <a:ea typeface="华文新魏" pitchFamily="2" charset="-122"/>
                  <a:cs typeface="Times New Roman" panose="02020603050405020304" pitchFamily="18" charset="0"/>
                </a:endParaRPr>
              </a:p>
            </p:txBody>
          </p:sp>
        </p:grpSp>
        <p:sp>
          <p:nvSpPr>
            <p:cNvPr id="43" name="椭圆 42"/>
            <p:cNvSpPr/>
            <p:nvPr/>
          </p:nvSpPr>
          <p:spPr>
            <a:xfrm>
              <a:off x="1907815" y="1202889"/>
              <a:ext cx="1260066" cy="1260766"/>
            </a:xfrm>
            <a:prstGeom prst="ellipse">
              <a:avLst/>
            </a:prstGeom>
            <a:noFill/>
            <a:ln w="28575">
              <a:solidFill>
                <a:srgbClr val="92D050"/>
              </a:solidFill>
            </a:ln>
            <a:effectLst/>
          </p:spPr>
          <p:style>
            <a:lnRef idx="1">
              <a:schemeClr val="accent1"/>
            </a:lnRef>
            <a:fillRef idx="3">
              <a:schemeClr val="accent1"/>
            </a:fillRef>
            <a:effectRef idx="2">
              <a:schemeClr val="accent1"/>
            </a:effectRef>
            <a:fontRef idx="minor">
              <a:schemeClr val="lt1"/>
            </a:fontRef>
          </p:style>
          <p:txBody>
            <a:bodyPr wrap="none" lIns="0" tIns="0" rIns="0" bIns="0" anchor="ctr" anchorCtr="1"/>
            <a:lstStyle/>
            <a:p>
              <a:pPr lvl="0" algn="ctr" eaLnBrk="1" hangingPunct="1"/>
              <a:r>
                <a:rPr lang="zh-CN" altLang="en-US" sz="2400" b="1" dirty="0">
                  <a:solidFill>
                    <a:srgbClr val="333333"/>
                  </a:solidFill>
                  <a:latin typeface="Times New Roman" panose="02020603050405020304" pitchFamily="18" charset="0"/>
                  <a:ea typeface="华文新魏" pitchFamily="2" charset="-122"/>
                  <a:sym typeface="隶书" pitchFamily="49" charset="-122"/>
                </a:rPr>
                <a:t>组长</a:t>
              </a:r>
              <a:endParaRPr lang="zh-CN" altLang="en-US" sz="2400" b="1" dirty="0">
                <a:solidFill>
                  <a:srgbClr val="FFFFFF"/>
                </a:solidFill>
                <a:latin typeface="Times New Roman" panose="02020603050405020304" pitchFamily="18" charset="0"/>
                <a:ea typeface="华文新魏" pitchFamily="2" charset="-122"/>
              </a:endParaRPr>
            </a:p>
          </p:txBody>
        </p:sp>
      </p:grpSp>
      <p:grpSp>
        <p:nvGrpSpPr>
          <p:cNvPr id="19460" name="组合 57"/>
          <p:cNvGrpSpPr/>
          <p:nvPr/>
        </p:nvGrpSpPr>
        <p:grpSpPr>
          <a:xfrm>
            <a:off x="982663" y="323850"/>
            <a:ext cx="7178675" cy="881063"/>
            <a:chOff x="1259770" y="323384"/>
            <a:chExt cx="7178731" cy="881806"/>
          </a:xfrm>
        </p:grpSpPr>
        <p:sp>
          <p:nvSpPr>
            <p:cNvPr id="19472" name="TextBox 3"/>
            <p:cNvSpPr/>
            <p:nvPr/>
          </p:nvSpPr>
          <p:spPr>
            <a:xfrm>
              <a:off x="2123059" y="570427"/>
              <a:ext cx="6315442" cy="461665"/>
            </a:xfrm>
            <a:prstGeom prst="rect">
              <a:avLst/>
            </a:prstGeom>
            <a:noFill/>
            <a:ln w="9525">
              <a:noFill/>
            </a:ln>
          </p:spPr>
          <p:txBody>
            <a:bodyPr>
              <a:spAutoFit/>
            </a:bodyPr>
            <a:lstStyle/>
            <a:p>
              <a:pPr lvl="0" eaLnBrk="0" hangingPunct="0">
                <a:buNone/>
              </a:pPr>
              <a:r>
                <a:rPr lang="zh-CN" altLang="en-US" sz="2400" b="1" dirty="0">
                  <a:solidFill>
                    <a:srgbClr val="333333"/>
                  </a:solidFill>
                  <a:latin typeface="Times New Roman" panose="02020603050405020304" pitchFamily="18" charset="0"/>
                  <a:ea typeface="华文新魏" pitchFamily="2" charset="-122"/>
                  <a:sym typeface="黑体" panose="02010609060101010101" pitchFamily="49" charset="-122"/>
                </a:rPr>
                <a:t>学院成立“家庭经济困难学生认定工作组”</a:t>
              </a:r>
            </a:p>
          </p:txBody>
        </p:sp>
        <p:pic>
          <p:nvPicPr>
            <p:cNvPr id="19473" name="Picture 21" descr="D:\Users\john\Desktop\11111111111111111.jpg"/>
            <p:cNvPicPr>
              <a:picLocks noChangeAspect="1"/>
            </p:cNvPicPr>
            <p:nvPr/>
          </p:nvPicPr>
          <p:blipFill>
            <a:blip r:embed="rId2">
              <a:clrChange>
                <a:clrFrom>
                  <a:srgbClr val="FFFFFF"/>
                </a:clrFrom>
                <a:clrTo>
                  <a:srgbClr val="FFFFFF">
                    <a:alpha val="0"/>
                  </a:srgbClr>
                </a:clrTo>
              </a:clrChange>
            </a:blip>
            <a:srcRect l="7912" t="7748" r="10721" b="7454"/>
            <a:stretch>
              <a:fillRect/>
            </a:stretch>
          </p:blipFill>
          <p:spPr>
            <a:xfrm>
              <a:off x="1259770" y="323384"/>
              <a:ext cx="863289" cy="881806"/>
            </a:xfrm>
            <a:prstGeom prst="rect">
              <a:avLst/>
            </a:prstGeom>
            <a:noFill/>
            <a:ln w="9525">
              <a:noFill/>
            </a:ln>
          </p:spPr>
        </p:pic>
      </p:grpSp>
      <p:grpSp>
        <p:nvGrpSpPr>
          <p:cNvPr id="19461" name="组合 21"/>
          <p:cNvGrpSpPr/>
          <p:nvPr/>
        </p:nvGrpSpPr>
        <p:grpSpPr>
          <a:xfrm>
            <a:off x="-131762" y="4948238"/>
            <a:ext cx="9407525" cy="0"/>
            <a:chOff x="1727201" y="6444343"/>
            <a:chExt cx="8602750" cy="0"/>
          </a:xfrm>
        </p:grpSpPr>
        <p:cxnSp>
          <p:nvCxnSpPr>
            <p:cNvPr id="19469" name="直接连接符 22"/>
            <p:cNvCxnSpPr/>
            <p:nvPr/>
          </p:nvCxnSpPr>
          <p:spPr>
            <a:xfrm>
              <a:off x="1727201" y="6444343"/>
              <a:ext cx="2866955" cy="0"/>
            </a:xfrm>
            <a:prstGeom prst="line">
              <a:avLst/>
            </a:prstGeom>
            <a:ln w="28575" cap="flat" cmpd="sng">
              <a:solidFill>
                <a:srgbClr val="00B0F0"/>
              </a:solidFill>
              <a:prstDash val="solid"/>
              <a:miter/>
              <a:headEnd type="none" w="med" len="med"/>
              <a:tailEnd type="none" w="med" len="med"/>
            </a:ln>
          </p:spPr>
        </p:cxnSp>
        <p:cxnSp>
          <p:nvCxnSpPr>
            <p:cNvPr id="19470" name="直接连接符 23"/>
            <p:cNvCxnSpPr/>
            <p:nvPr/>
          </p:nvCxnSpPr>
          <p:spPr>
            <a:xfrm>
              <a:off x="4594156" y="6444343"/>
              <a:ext cx="2866955" cy="0"/>
            </a:xfrm>
            <a:prstGeom prst="line">
              <a:avLst/>
            </a:prstGeom>
            <a:ln w="28575" cap="flat" cmpd="sng">
              <a:solidFill>
                <a:srgbClr val="F9BB35"/>
              </a:solidFill>
              <a:prstDash val="solid"/>
              <a:miter/>
              <a:headEnd type="none" w="med" len="med"/>
              <a:tailEnd type="none" w="med" len="med"/>
            </a:ln>
          </p:spPr>
        </p:cxnSp>
        <p:cxnSp>
          <p:nvCxnSpPr>
            <p:cNvPr id="19471" name="直接连接符 24"/>
            <p:cNvCxnSpPr/>
            <p:nvPr/>
          </p:nvCxnSpPr>
          <p:spPr>
            <a:xfrm>
              <a:off x="7462996" y="6444343"/>
              <a:ext cx="2866955" cy="0"/>
            </a:xfrm>
            <a:prstGeom prst="line">
              <a:avLst/>
            </a:prstGeom>
            <a:ln w="28575" cap="flat" cmpd="sng">
              <a:solidFill>
                <a:srgbClr val="FF0000"/>
              </a:solidFill>
              <a:prstDash val="solid"/>
              <a:miter/>
              <a:headEnd type="none" w="med" len="med"/>
              <a:tailEnd type="none" w="med" len="med"/>
            </a:ln>
          </p:spPr>
        </p:cxnSp>
      </p:grpSp>
      <p:grpSp>
        <p:nvGrpSpPr>
          <p:cNvPr id="19462" name="组合 56"/>
          <p:cNvGrpSpPr/>
          <p:nvPr/>
        </p:nvGrpSpPr>
        <p:grpSpPr>
          <a:xfrm>
            <a:off x="5229225" y="1577975"/>
            <a:ext cx="1822450" cy="1403350"/>
            <a:chOff x="5532454" y="1059645"/>
            <a:chExt cx="1823452" cy="1404010"/>
          </a:xfrm>
        </p:grpSpPr>
        <p:grpSp>
          <p:nvGrpSpPr>
            <p:cNvPr id="19465" name="组合 17"/>
            <p:cNvGrpSpPr/>
            <p:nvPr/>
          </p:nvGrpSpPr>
          <p:grpSpPr>
            <a:xfrm>
              <a:off x="6660145" y="1059645"/>
              <a:ext cx="695761" cy="695761"/>
              <a:chOff x="3100786" y="5297261"/>
              <a:chExt cx="839448" cy="839448"/>
            </a:xfrm>
          </p:grpSpPr>
          <p:sp>
            <p:nvSpPr>
              <p:cNvPr id="28" name="椭圆 27"/>
              <p:cNvSpPr/>
              <p:nvPr/>
            </p:nvSpPr>
            <p:spPr>
              <a:xfrm>
                <a:off x="3100851" y="5297261"/>
                <a:ext cx="839383" cy="839316"/>
              </a:xfrm>
              <a:prstGeom prst="ellipse">
                <a:avLst/>
              </a:prstGeom>
              <a:solidFill>
                <a:srgbClr val="92D050"/>
              </a:solidFill>
              <a:ln w="12700" cap="flat" cmpd="sng" algn="ctr">
                <a:noFill/>
                <a:prstDash val="solid"/>
                <a:miter lim="800000"/>
              </a:ln>
              <a:effectLst/>
            </p:spPr>
            <p:txBody>
              <a:bodyPr anchor="ctr"/>
              <a:lstStyle/>
              <a:p>
                <a:pPr lvl="0" algn="ctr" eaLnBrk="1" hangingPunct="1"/>
                <a:endParaRPr lang="zh-CN" altLang="en-US" dirty="0">
                  <a:solidFill>
                    <a:srgbClr val="FFFFFF"/>
                  </a:solidFill>
                  <a:latin typeface="Times New Roman" panose="02020603050405020304" pitchFamily="18" charset="0"/>
                  <a:ea typeface="华文新魏" pitchFamily="2" charset="-122"/>
                </a:endParaRPr>
              </a:p>
            </p:txBody>
          </p:sp>
          <p:sp>
            <p:nvSpPr>
              <p:cNvPr id="29" name="Freeform 117"/>
              <p:cNvSpPr/>
              <p:nvPr/>
            </p:nvSpPr>
            <p:spPr bwMode="auto">
              <a:xfrm>
                <a:off x="3282910" y="5448645"/>
                <a:ext cx="521261" cy="484810"/>
              </a:xfrm>
              <a:custGeom>
                <a:avLst/>
                <a:gdLst>
                  <a:gd name="T0" fmla="*/ 329 w 376"/>
                  <a:gd name="T1" fmla="*/ 261 h 349"/>
                  <a:gd name="T2" fmla="*/ 275 w 376"/>
                  <a:gd name="T3" fmla="*/ 242 h 349"/>
                  <a:gd name="T4" fmla="*/ 229 w 376"/>
                  <a:gd name="T5" fmla="*/ 222 h 349"/>
                  <a:gd name="T6" fmla="*/ 229 w 376"/>
                  <a:gd name="T7" fmla="*/ 187 h 349"/>
                  <a:gd name="T8" fmla="*/ 247 w 376"/>
                  <a:gd name="T9" fmla="*/ 144 h 349"/>
                  <a:gd name="T10" fmla="*/ 259 w 376"/>
                  <a:gd name="T11" fmla="*/ 126 h 349"/>
                  <a:gd name="T12" fmla="*/ 253 w 376"/>
                  <a:gd name="T13" fmla="*/ 96 h 349"/>
                  <a:gd name="T14" fmla="*/ 257 w 376"/>
                  <a:gd name="T15" fmla="*/ 58 h 349"/>
                  <a:gd name="T16" fmla="*/ 188 w 376"/>
                  <a:gd name="T17" fmla="*/ 0 h 349"/>
                  <a:gd name="T18" fmla="*/ 120 w 376"/>
                  <a:gd name="T19" fmla="*/ 58 h 349"/>
                  <a:gd name="T20" fmla="*/ 123 w 376"/>
                  <a:gd name="T21" fmla="*/ 96 h 349"/>
                  <a:gd name="T22" fmla="*/ 117 w 376"/>
                  <a:gd name="T23" fmla="*/ 126 h 349"/>
                  <a:gd name="T24" fmla="*/ 129 w 376"/>
                  <a:gd name="T25" fmla="*/ 144 h 349"/>
                  <a:gd name="T26" fmla="*/ 147 w 376"/>
                  <a:gd name="T27" fmla="*/ 187 h 349"/>
                  <a:gd name="T28" fmla="*/ 147 w 376"/>
                  <a:gd name="T29" fmla="*/ 222 h 349"/>
                  <a:gd name="T30" fmla="*/ 102 w 376"/>
                  <a:gd name="T31" fmla="*/ 243 h 349"/>
                  <a:gd name="T32" fmla="*/ 47 w 376"/>
                  <a:gd name="T33" fmla="*/ 261 h 349"/>
                  <a:gd name="T34" fmla="*/ 0 w 376"/>
                  <a:gd name="T35" fmla="*/ 349 h 349"/>
                  <a:gd name="T36" fmla="*/ 188 w 376"/>
                  <a:gd name="T37" fmla="*/ 349 h 349"/>
                  <a:gd name="T38" fmla="*/ 376 w 376"/>
                  <a:gd name="T39" fmla="*/ 349 h 349"/>
                  <a:gd name="T40" fmla="*/ 329 w 376"/>
                  <a:gd name="T41" fmla="*/ 26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349">
                    <a:moveTo>
                      <a:pt x="329" y="261"/>
                    </a:moveTo>
                    <a:cubicBezTo>
                      <a:pt x="300" y="246"/>
                      <a:pt x="311" y="257"/>
                      <a:pt x="275" y="242"/>
                    </a:cubicBezTo>
                    <a:cubicBezTo>
                      <a:pt x="238" y="227"/>
                      <a:pt x="229" y="222"/>
                      <a:pt x="229" y="222"/>
                    </a:cubicBezTo>
                    <a:cubicBezTo>
                      <a:pt x="229" y="187"/>
                      <a:pt x="229" y="187"/>
                      <a:pt x="229" y="187"/>
                    </a:cubicBezTo>
                    <a:cubicBezTo>
                      <a:pt x="229" y="187"/>
                      <a:pt x="243" y="177"/>
                      <a:pt x="247" y="144"/>
                    </a:cubicBezTo>
                    <a:cubicBezTo>
                      <a:pt x="256" y="146"/>
                      <a:pt x="258" y="134"/>
                      <a:pt x="259" y="126"/>
                    </a:cubicBezTo>
                    <a:cubicBezTo>
                      <a:pt x="259" y="118"/>
                      <a:pt x="264" y="94"/>
                      <a:pt x="253" y="96"/>
                    </a:cubicBezTo>
                    <a:cubicBezTo>
                      <a:pt x="256" y="80"/>
                      <a:pt x="257" y="65"/>
                      <a:pt x="257" y="58"/>
                    </a:cubicBezTo>
                    <a:cubicBezTo>
                      <a:pt x="254" y="31"/>
                      <a:pt x="235" y="2"/>
                      <a:pt x="188" y="0"/>
                    </a:cubicBezTo>
                    <a:cubicBezTo>
                      <a:pt x="148" y="2"/>
                      <a:pt x="122" y="31"/>
                      <a:pt x="120" y="58"/>
                    </a:cubicBezTo>
                    <a:cubicBezTo>
                      <a:pt x="119" y="65"/>
                      <a:pt x="121" y="80"/>
                      <a:pt x="123" y="96"/>
                    </a:cubicBezTo>
                    <a:cubicBezTo>
                      <a:pt x="112" y="94"/>
                      <a:pt x="117" y="118"/>
                      <a:pt x="117" y="126"/>
                    </a:cubicBezTo>
                    <a:cubicBezTo>
                      <a:pt x="118" y="134"/>
                      <a:pt x="121" y="146"/>
                      <a:pt x="129" y="144"/>
                    </a:cubicBezTo>
                    <a:cubicBezTo>
                      <a:pt x="133" y="177"/>
                      <a:pt x="147" y="187"/>
                      <a:pt x="147" y="187"/>
                    </a:cubicBezTo>
                    <a:cubicBezTo>
                      <a:pt x="147" y="222"/>
                      <a:pt x="147" y="222"/>
                      <a:pt x="147" y="222"/>
                    </a:cubicBezTo>
                    <a:cubicBezTo>
                      <a:pt x="147" y="222"/>
                      <a:pt x="138" y="228"/>
                      <a:pt x="102" y="243"/>
                    </a:cubicBezTo>
                    <a:cubicBezTo>
                      <a:pt x="65" y="258"/>
                      <a:pt x="77" y="246"/>
                      <a:pt x="47" y="261"/>
                    </a:cubicBezTo>
                    <a:cubicBezTo>
                      <a:pt x="0" y="284"/>
                      <a:pt x="0" y="349"/>
                      <a:pt x="0" y="349"/>
                    </a:cubicBezTo>
                    <a:cubicBezTo>
                      <a:pt x="188" y="349"/>
                      <a:pt x="188" y="349"/>
                      <a:pt x="188" y="349"/>
                    </a:cubicBezTo>
                    <a:cubicBezTo>
                      <a:pt x="376" y="349"/>
                      <a:pt x="376" y="349"/>
                      <a:pt x="376" y="349"/>
                    </a:cubicBezTo>
                    <a:cubicBezTo>
                      <a:pt x="376" y="349"/>
                      <a:pt x="376" y="284"/>
                      <a:pt x="329" y="261"/>
                    </a:cubicBezTo>
                    <a:close/>
                  </a:path>
                </a:pathLst>
              </a:custGeom>
              <a:solidFill>
                <a:srgbClr val="FFFFFF">
                  <a:lumMod val="95000"/>
                </a:srgb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000000"/>
                  </a:solidFill>
                  <a:effectLst/>
                  <a:uLnTx/>
                  <a:uFillTx/>
                  <a:latin typeface="Times New Roman" panose="02020603050405020304" pitchFamily="18" charset="0"/>
                  <a:ea typeface="华文新魏" pitchFamily="2" charset="-122"/>
                  <a:cs typeface="Times New Roman" panose="02020603050405020304" pitchFamily="18" charset="0"/>
                </a:endParaRPr>
              </a:p>
            </p:txBody>
          </p:sp>
        </p:grpSp>
        <p:sp>
          <p:nvSpPr>
            <p:cNvPr id="52" name="椭圆 51"/>
            <p:cNvSpPr/>
            <p:nvPr/>
          </p:nvSpPr>
          <p:spPr>
            <a:xfrm>
              <a:off x="5532454" y="1204176"/>
              <a:ext cx="1259580" cy="1259479"/>
            </a:xfrm>
            <a:prstGeom prst="ellipse">
              <a:avLst/>
            </a:prstGeom>
            <a:noFill/>
            <a:ln w="28575">
              <a:solidFill>
                <a:srgbClr val="92D050"/>
              </a:solidFill>
            </a:ln>
            <a:effectLst/>
          </p:spPr>
          <p:style>
            <a:lnRef idx="1">
              <a:schemeClr val="accent1"/>
            </a:lnRef>
            <a:fillRef idx="3">
              <a:schemeClr val="accent1"/>
            </a:fillRef>
            <a:effectRef idx="2">
              <a:schemeClr val="accent1"/>
            </a:effectRef>
            <a:fontRef idx="minor">
              <a:schemeClr val="lt1"/>
            </a:fontRef>
          </p:style>
          <p:txBody>
            <a:bodyPr wrap="none" lIns="0" tIns="0" rIns="0" bIns="0" anchor="ctr" anchorCtr="1"/>
            <a:lstStyle/>
            <a:p>
              <a:pPr lvl="0" algn="ctr" eaLnBrk="1" hangingPunct="1"/>
              <a:r>
                <a:rPr lang="zh-CN" altLang="en-US" sz="2400" b="1" dirty="0">
                  <a:solidFill>
                    <a:srgbClr val="333333"/>
                  </a:solidFill>
                  <a:latin typeface="Times New Roman" panose="02020603050405020304" pitchFamily="18" charset="0"/>
                  <a:ea typeface="华文新魏" pitchFamily="2" charset="-122"/>
                  <a:sym typeface="隶书" pitchFamily="49" charset="-122"/>
                </a:rPr>
                <a:t>主要</a:t>
              </a:r>
              <a:endParaRPr lang="en-US" altLang="zh-CN" sz="2400" b="1" dirty="0">
                <a:solidFill>
                  <a:srgbClr val="333333"/>
                </a:solidFill>
                <a:latin typeface="Times New Roman" panose="02020603050405020304" pitchFamily="18" charset="0"/>
                <a:ea typeface="华文新魏" pitchFamily="2" charset="-122"/>
                <a:sym typeface="隶书" pitchFamily="49" charset="-122"/>
              </a:endParaRPr>
            </a:p>
            <a:p>
              <a:pPr lvl="0" algn="ctr" eaLnBrk="1" hangingPunct="1"/>
              <a:r>
                <a:rPr lang="zh-CN" altLang="en-US" sz="2400" b="1" dirty="0">
                  <a:solidFill>
                    <a:srgbClr val="333333"/>
                  </a:solidFill>
                  <a:latin typeface="Times New Roman" panose="02020603050405020304" pitchFamily="18" charset="0"/>
                  <a:ea typeface="华文新魏" pitchFamily="2" charset="-122"/>
                  <a:sym typeface="隶书" pitchFamily="49" charset="-122"/>
                </a:rPr>
                <a:t>成员</a:t>
              </a:r>
              <a:endParaRPr lang="zh-CN" altLang="en-US" sz="2400" b="1" dirty="0">
                <a:solidFill>
                  <a:srgbClr val="FFFFFF"/>
                </a:solidFill>
                <a:latin typeface="Times New Roman" panose="02020603050405020304" pitchFamily="18" charset="0"/>
                <a:ea typeface="华文新魏" pitchFamily="2" charset="-122"/>
              </a:endParaRPr>
            </a:p>
          </p:txBody>
        </p:sp>
      </p:grpSp>
      <p:sp>
        <p:nvSpPr>
          <p:cNvPr id="19463" name="矩形 53"/>
          <p:cNvSpPr/>
          <p:nvPr/>
        </p:nvSpPr>
        <p:spPr>
          <a:xfrm>
            <a:off x="1444625" y="3416300"/>
            <a:ext cx="2406650" cy="831850"/>
          </a:xfrm>
          <a:prstGeom prst="rect">
            <a:avLst/>
          </a:prstGeom>
          <a:noFill/>
          <a:ln w="9525">
            <a:noFill/>
          </a:ln>
        </p:spPr>
        <p:txBody>
          <a:bodyPr>
            <a:spAutoFit/>
          </a:bodyPr>
          <a:lstStyle/>
          <a:p>
            <a:pPr lvl="0" algn="ctr" eaLnBrk="0" hangingPunct="0">
              <a:buNone/>
            </a:pPr>
            <a:r>
              <a:rPr lang="zh-CN" altLang="en-US" sz="2400" dirty="0">
                <a:solidFill>
                  <a:srgbClr val="333333"/>
                </a:solidFill>
                <a:latin typeface="Times New Roman" panose="02020603050405020304" pitchFamily="18" charset="0"/>
                <a:ea typeface="华文新魏" pitchFamily="2" charset="-122"/>
                <a:sym typeface="隶书" pitchFamily="49" charset="-122"/>
              </a:rPr>
              <a:t>分管学生工作的分管党委领导</a:t>
            </a:r>
            <a:endParaRPr lang="en-US" altLang="zh-CN" sz="2400" dirty="0">
              <a:solidFill>
                <a:srgbClr val="333333"/>
              </a:solidFill>
              <a:latin typeface="Times New Roman" panose="02020603050405020304" pitchFamily="18" charset="0"/>
              <a:ea typeface="华文新魏" pitchFamily="2" charset="-122"/>
              <a:sym typeface="隶书" pitchFamily="49" charset="-122"/>
            </a:endParaRPr>
          </a:p>
        </p:txBody>
      </p:sp>
      <p:sp>
        <p:nvSpPr>
          <p:cNvPr id="19464" name="矩形 54"/>
          <p:cNvSpPr/>
          <p:nvPr/>
        </p:nvSpPr>
        <p:spPr>
          <a:xfrm>
            <a:off x="3998913" y="3232150"/>
            <a:ext cx="3719512" cy="1200150"/>
          </a:xfrm>
          <a:prstGeom prst="rect">
            <a:avLst/>
          </a:prstGeom>
          <a:noFill/>
          <a:ln w="9525">
            <a:noFill/>
          </a:ln>
        </p:spPr>
        <p:txBody>
          <a:bodyPr>
            <a:spAutoFit/>
          </a:bodyPr>
          <a:lstStyle/>
          <a:p>
            <a:pPr lvl="0" algn="ctr" eaLnBrk="0" hangingPunct="0">
              <a:buNone/>
            </a:pPr>
            <a:r>
              <a:rPr lang="zh-CN" altLang="en-US" sz="2400" dirty="0">
                <a:solidFill>
                  <a:srgbClr val="333333"/>
                </a:solidFill>
                <a:latin typeface="Times New Roman" panose="02020603050405020304" pitchFamily="18" charset="0"/>
                <a:ea typeface="华文新魏" pitchFamily="2" charset="-122"/>
                <a:sym typeface="隶书" pitchFamily="49" charset="-122"/>
              </a:rPr>
              <a:t>辅导员、学生代表（也可吸纳部分班主任、系室主任、任课教师参加）</a:t>
            </a:r>
            <a:endParaRPr lang="en-US" altLang="zh-CN" sz="2400" dirty="0">
              <a:solidFill>
                <a:srgbClr val="333333"/>
              </a:solidFill>
              <a:latin typeface="Times New Roman" panose="02020603050405020304" pitchFamily="18" charset="0"/>
              <a:ea typeface="华文新魏" pitchFamily="2" charset="-122"/>
              <a:sym typeface="隶书" pitchFamily="49" charset="-122"/>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47"/>
          <p:cNvSpPr/>
          <p:nvPr/>
        </p:nvSpPr>
        <p:spPr>
          <a:xfrm>
            <a:off x="1195388" y="1131888"/>
            <a:ext cx="3054350" cy="922337"/>
          </a:xfrm>
          <a:prstGeom prst="rect">
            <a:avLst/>
          </a:prstGeom>
          <a:noFill/>
          <a:ln w="9525">
            <a:noFill/>
          </a:ln>
        </p:spPr>
        <p:txBody>
          <a:bodyPr>
            <a:spAutoFit/>
          </a:bodyPr>
          <a:lstStyle/>
          <a:p>
            <a:pPr lvl="0" eaLnBrk="0" hangingPunct="0"/>
            <a:r>
              <a:rPr lang="zh-CN" altLang="en-US" b="1" dirty="0">
                <a:solidFill>
                  <a:srgbClr val="000000"/>
                </a:solidFill>
                <a:latin typeface="Times New Roman" panose="02020603050405020304" pitchFamily="18" charset="0"/>
                <a:ea typeface="华文新魏" pitchFamily="2" charset="-122"/>
                <a:sym typeface="黑体" panose="02010609060101010101" pitchFamily="49" charset="-122"/>
              </a:rPr>
              <a:t>按照学校统一部署，组织开展本院家庭经济困难学生的认定工作；</a:t>
            </a:r>
            <a:endParaRPr lang="zh-CN" altLang="en-US" dirty="0">
              <a:solidFill>
                <a:srgbClr val="000000"/>
              </a:solidFill>
              <a:latin typeface="Times New Roman" panose="02020603050405020304" pitchFamily="18" charset="0"/>
              <a:ea typeface="华文新魏" pitchFamily="2" charset="-122"/>
            </a:endParaRPr>
          </a:p>
        </p:txBody>
      </p:sp>
      <p:sp>
        <p:nvSpPr>
          <p:cNvPr id="20483" name="TextBox 48"/>
          <p:cNvSpPr/>
          <p:nvPr/>
        </p:nvSpPr>
        <p:spPr>
          <a:xfrm>
            <a:off x="5260975" y="1270000"/>
            <a:ext cx="3487738" cy="646113"/>
          </a:xfrm>
          <a:prstGeom prst="rect">
            <a:avLst/>
          </a:prstGeom>
          <a:noFill/>
          <a:ln w="9525">
            <a:noFill/>
          </a:ln>
        </p:spPr>
        <p:txBody>
          <a:bodyPr>
            <a:spAutoFit/>
          </a:bodyPr>
          <a:lstStyle/>
          <a:p>
            <a:pPr lvl="0" eaLnBrk="0" hangingPunct="0"/>
            <a:r>
              <a:rPr lang="zh-CN" altLang="en-US" b="1" dirty="0">
                <a:solidFill>
                  <a:srgbClr val="000000"/>
                </a:solidFill>
                <a:latin typeface="Times New Roman" panose="02020603050405020304" pitchFamily="18" charset="0"/>
                <a:ea typeface="华文新魏" pitchFamily="2" charset="-122"/>
                <a:sym typeface="黑体" panose="02010609060101010101" pitchFamily="49" charset="-122"/>
              </a:rPr>
              <a:t>指导小班成立家庭经济困难学生认定评议组；</a:t>
            </a:r>
          </a:p>
        </p:txBody>
      </p:sp>
      <p:sp>
        <p:nvSpPr>
          <p:cNvPr id="20484" name="TextBox 49"/>
          <p:cNvSpPr/>
          <p:nvPr/>
        </p:nvSpPr>
        <p:spPr>
          <a:xfrm>
            <a:off x="1179513" y="2376488"/>
            <a:ext cx="3019425" cy="922337"/>
          </a:xfrm>
          <a:prstGeom prst="rect">
            <a:avLst/>
          </a:prstGeom>
          <a:noFill/>
          <a:ln w="9525">
            <a:noFill/>
          </a:ln>
        </p:spPr>
        <p:txBody>
          <a:bodyPr>
            <a:spAutoFit/>
          </a:bodyPr>
          <a:lstStyle/>
          <a:p>
            <a:pPr lvl="0" eaLnBrk="0" hangingPunct="0"/>
            <a:r>
              <a:rPr lang="zh-CN" altLang="en-US" b="1" dirty="0">
                <a:solidFill>
                  <a:srgbClr val="000000"/>
                </a:solidFill>
                <a:latin typeface="Times New Roman" panose="02020603050405020304" pitchFamily="18" charset="0"/>
                <a:ea typeface="华文新魏" pitchFamily="2" charset="-122"/>
                <a:sym typeface="黑体" panose="02010609060101010101" pitchFamily="49" charset="-122"/>
              </a:rPr>
              <a:t>负责对本院学生的政策宣讲、咨询和评议组负责人的培训与指导；</a:t>
            </a:r>
          </a:p>
        </p:txBody>
      </p:sp>
      <p:sp>
        <p:nvSpPr>
          <p:cNvPr id="20485" name="TextBox 50"/>
          <p:cNvSpPr/>
          <p:nvPr/>
        </p:nvSpPr>
        <p:spPr>
          <a:xfrm>
            <a:off x="5259388" y="2222500"/>
            <a:ext cx="3641725" cy="1200150"/>
          </a:xfrm>
          <a:prstGeom prst="rect">
            <a:avLst/>
          </a:prstGeom>
          <a:noFill/>
          <a:ln w="9525">
            <a:noFill/>
          </a:ln>
        </p:spPr>
        <p:txBody>
          <a:bodyPr>
            <a:spAutoFit/>
          </a:bodyPr>
          <a:lstStyle/>
          <a:p>
            <a:pPr lvl="0" eaLnBrk="0" hangingPunct="0"/>
            <a:r>
              <a:rPr lang="zh-CN" altLang="en-US" b="1" dirty="0">
                <a:solidFill>
                  <a:srgbClr val="000000"/>
                </a:solidFill>
                <a:latin typeface="Times New Roman" panose="02020603050405020304" pitchFamily="18" charset="0"/>
                <a:ea typeface="华文新魏" pitchFamily="2" charset="-122"/>
                <a:sym typeface="黑体" panose="02010609060101010101" pitchFamily="49" charset="-122"/>
              </a:rPr>
              <a:t>对本院各班评议组的评议结果进行审核、公示，确定本院家庭经济困难学生的认定结果并报学校、校区学生管理部门；</a:t>
            </a:r>
          </a:p>
        </p:txBody>
      </p:sp>
      <p:sp>
        <p:nvSpPr>
          <p:cNvPr id="20486" name="TextBox 51"/>
          <p:cNvSpPr/>
          <p:nvPr/>
        </p:nvSpPr>
        <p:spPr>
          <a:xfrm>
            <a:off x="1182688" y="3565525"/>
            <a:ext cx="3101975" cy="1200150"/>
          </a:xfrm>
          <a:prstGeom prst="rect">
            <a:avLst/>
          </a:prstGeom>
          <a:noFill/>
          <a:ln w="9525">
            <a:noFill/>
          </a:ln>
        </p:spPr>
        <p:txBody>
          <a:bodyPr>
            <a:spAutoFit/>
          </a:bodyPr>
          <a:lstStyle/>
          <a:p>
            <a:pPr lvl="0" eaLnBrk="0" hangingPunct="0"/>
            <a:r>
              <a:rPr lang="zh-CN" altLang="en-US" b="1" dirty="0">
                <a:solidFill>
                  <a:srgbClr val="000000"/>
                </a:solidFill>
                <a:latin typeface="Times New Roman" panose="02020603050405020304" pitchFamily="18" charset="0"/>
                <a:ea typeface="华文新魏" pitchFamily="2" charset="-122"/>
                <a:sym typeface="黑体" panose="02010609060101010101" pitchFamily="49" charset="-122"/>
              </a:rPr>
              <a:t>建立健全本院家庭经济困难学生信息档案，定期复查、补充、更新家庭经济困难学生信息；</a:t>
            </a:r>
          </a:p>
        </p:txBody>
      </p:sp>
      <p:sp>
        <p:nvSpPr>
          <p:cNvPr id="20487" name="TextBox 53"/>
          <p:cNvSpPr/>
          <p:nvPr/>
        </p:nvSpPr>
        <p:spPr>
          <a:xfrm>
            <a:off x="5235575" y="3894138"/>
            <a:ext cx="3638550" cy="646112"/>
          </a:xfrm>
          <a:prstGeom prst="rect">
            <a:avLst/>
          </a:prstGeom>
          <a:noFill/>
          <a:ln w="9525">
            <a:noFill/>
          </a:ln>
        </p:spPr>
        <p:txBody>
          <a:bodyPr>
            <a:spAutoFit/>
          </a:bodyPr>
          <a:lstStyle/>
          <a:p>
            <a:pPr lvl="0" eaLnBrk="0" hangingPunct="0"/>
            <a:r>
              <a:rPr lang="zh-CN" altLang="en-US" b="1" dirty="0">
                <a:solidFill>
                  <a:srgbClr val="000000"/>
                </a:solidFill>
                <a:latin typeface="Times New Roman" panose="02020603050405020304" pitchFamily="18" charset="0"/>
                <a:ea typeface="华文新魏" pitchFamily="2" charset="-122"/>
                <a:sym typeface="黑体" panose="02010609060101010101" pitchFamily="49" charset="-122"/>
              </a:rPr>
              <a:t>检查小班评议组的工作，接受并调查处理本院学生的申诉与投诉。</a:t>
            </a:r>
          </a:p>
        </p:txBody>
      </p:sp>
      <p:sp>
        <p:nvSpPr>
          <p:cNvPr id="28" name="矩形 27"/>
          <p:cNvSpPr/>
          <p:nvPr/>
        </p:nvSpPr>
        <p:spPr>
          <a:xfrm>
            <a:off x="147638" y="42863"/>
            <a:ext cx="4495800" cy="584200"/>
          </a:xfrm>
          <a:prstGeom prst="rect">
            <a:avLst/>
          </a:prstGeom>
          <a:solidFill>
            <a:srgbClr val="20BA7C">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eaLnBrk="1" hangingPunct="1"/>
            <a:endParaRPr lang="zh-CN" altLang="en-US" sz="2800" dirty="0">
              <a:solidFill>
                <a:srgbClr val="FFFFFF"/>
              </a:solidFill>
              <a:latin typeface="Times New Roman" panose="02020603050405020304" pitchFamily="18" charset="0"/>
              <a:ea typeface="华文新魏" pitchFamily="2" charset="-122"/>
            </a:endParaRPr>
          </a:p>
        </p:txBody>
      </p:sp>
      <p:sp>
        <p:nvSpPr>
          <p:cNvPr id="20489" name="文本框 1"/>
          <p:cNvSpPr txBox="1"/>
          <p:nvPr/>
        </p:nvSpPr>
        <p:spPr>
          <a:xfrm>
            <a:off x="-592137" y="71438"/>
            <a:ext cx="5827712" cy="523875"/>
          </a:xfrm>
          <a:prstGeom prst="rect">
            <a:avLst/>
          </a:prstGeom>
          <a:noFill/>
          <a:ln w="9525">
            <a:noFill/>
          </a:ln>
        </p:spPr>
        <p:txBody>
          <a:bodyPr>
            <a:spAutoFit/>
          </a:bodyPr>
          <a:lstStyle/>
          <a:p>
            <a:pPr lvl="0" algn="ctr" eaLnBrk="0" hangingPunct="0">
              <a:buNone/>
            </a:pPr>
            <a:r>
              <a:rPr lang="zh-CN" altLang="en-US" sz="2800" b="1" dirty="0">
                <a:solidFill>
                  <a:schemeClr val="bg1"/>
                </a:solidFill>
                <a:latin typeface="Times New Roman" panose="02020603050405020304" pitchFamily="18" charset="0"/>
                <a:ea typeface="华文新魏" pitchFamily="2" charset="-122"/>
                <a:sym typeface="Calibri" panose="020F0502020204030204" pitchFamily="34" charset="0"/>
              </a:rPr>
              <a:t>学院认定工作组主要职责</a:t>
            </a:r>
            <a:endParaRPr lang="zh-CN" altLang="en-US" sz="2800" dirty="0">
              <a:solidFill>
                <a:schemeClr val="bg1"/>
              </a:solidFill>
              <a:latin typeface="Times New Roman" panose="02020603050405020304" pitchFamily="18" charset="0"/>
              <a:ea typeface="华文新魏" pitchFamily="2" charset="-122"/>
            </a:endParaRPr>
          </a:p>
        </p:txBody>
      </p:sp>
      <p:grpSp>
        <p:nvGrpSpPr>
          <p:cNvPr id="20490" name="组合 58"/>
          <p:cNvGrpSpPr/>
          <p:nvPr/>
        </p:nvGrpSpPr>
        <p:grpSpPr>
          <a:xfrm>
            <a:off x="4500563" y="3841750"/>
            <a:ext cx="750887" cy="750888"/>
            <a:chOff x="6443245" y="4780605"/>
            <a:chExt cx="751188" cy="751188"/>
          </a:xfrm>
        </p:grpSpPr>
        <p:sp>
          <p:nvSpPr>
            <p:cNvPr id="60" name="椭圆 59"/>
            <p:cNvSpPr/>
            <p:nvPr/>
          </p:nvSpPr>
          <p:spPr>
            <a:xfrm>
              <a:off x="6443245" y="4780605"/>
              <a:ext cx="751188" cy="751188"/>
            </a:xfrm>
            <a:prstGeom prst="ellipse">
              <a:avLst/>
            </a:prstGeom>
            <a:solidFill>
              <a:srgbClr val="FBB148"/>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61" name="组合 60"/>
            <p:cNvGrpSpPr/>
            <p:nvPr/>
          </p:nvGrpSpPr>
          <p:grpSpPr>
            <a:xfrm>
              <a:off x="6600772" y="4925106"/>
              <a:ext cx="482923" cy="481855"/>
              <a:chOff x="3175" y="4763"/>
              <a:chExt cx="717550" cy="715963"/>
            </a:xfrm>
            <a:solidFill>
              <a:srgbClr val="FFFFFF">
                <a:lumMod val="95000"/>
              </a:srgbClr>
            </a:solidFill>
          </p:grpSpPr>
          <p:sp>
            <p:nvSpPr>
              <p:cNvPr id="62" name="Freeform 9"/>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3"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64" name="Freeform 11"/>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grpSp>
        <p:nvGrpSpPr>
          <p:cNvPr id="20491" name="组合 64"/>
          <p:cNvGrpSpPr/>
          <p:nvPr/>
        </p:nvGrpSpPr>
        <p:grpSpPr>
          <a:xfrm>
            <a:off x="4510088" y="1206500"/>
            <a:ext cx="750887" cy="750888"/>
            <a:chOff x="6443245" y="1611109"/>
            <a:chExt cx="751188" cy="751188"/>
          </a:xfrm>
        </p:grpSpPr>
        <p:sp>
          <p:nvSpPr>
            <p:cNvPr id="66" name="椭圆 65"/>
            <p:cNvSpPr/>
            <p:nvPr/>
          </p:nvSpPr>
          <p:spPr>
            <a:xfrm>
              <a:off x="6443245" y="1611109"/>
              <a:ext cx="751188" cy="751188"/>
            </a:xfrm>
            <a:prstGeom prst="ellipse">
              <a:avLst/>
            </a:prstGeom>
            <a:solidFill>
              <a:srgbClr val="00CC66"/>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7" name="Freeform 21"/>
            <p:cNvSpPr>
              <a:spLocks noEditPoints="1"/>
            </p:cNvSpPr>
            <p:nvPr/>
          </p:nvSpPr>
          <p:spPr bwMode="auto">
            <a:xfrm>
              <a:off x="6603646" y="1781040"/>
              <a:ext cx="425621" cy="417679"/>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rgbClr val="FFFFFF">
                <a:lumMod val="95000"/>
              </a:srgb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20492" name="组合 67"/>
          <p:cNvGrpSpPr/>
          <p:nvPr/>
        </p:nvGrpSpPr>
        <p:grpSpPr>
          <a:xfrm>
            <a:off x="4506913" y="2432050"/>
            <a:ext cx="750887" cy="750888"/>
            <a:chOff x="6443245" y="3204483"/>
            <a:chExt cx="751188" cy="751188"/>
          </a:xfrm>
        </p:grpSpPr>
        <p:sp>
          <p:nvSpPr>
            <p:cNvPr id="69" name="椭圆 68"/>
            <p:cNvSpPr/>
            <p:nvPr/>
          </p:nvSpPr>
          <p:spPr>
            <a:xfrm>
              <a:off x="6443245" y="3204483"/>
              <a:ext cx="751188" cy="751188"/>
            </a:xfrm>
            <a:prstGeom prst="ellipse">
              <a:avLst/>
            </a:prstGeom>
            <a:solidFill>
              <a:srgbClr val="FF0000"/>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0" name="Freeform 33"/>
            <p:cNvSpPr>
              <a:spLocks noEditPoints="1"/>
            </p:cNvSpPr>
            <p:nvPr/>
          </p:nvSpPr>
          <p:spPr bwMode="auto">
            <a:xfrm>
              <a:off x="6533768" y="3328357"/>
              <a:ext cx="555848" cy="457383"/>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rgbClr val="FFFFFF"/>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20493" name="组合 70"/>
          <p:cNvGrpSpPr/>
          <p:nvPr/>
        </p:nvGrpSpPr>
        <p:grpSpPr>
          <a:xfrm>
            <a:off x="434975" y="1212850"/>
            <a:ext cx="760413" cy="760413"/>
            <a:chOff x="3424768" y="1611109"/>
            <a:chExt cx="759650" cy="759649"/>
          </a:xfrm>
        </p:grpSpPr>
        <p:sp>
          <p:nvSpPr>
            <p:cNvPr id="72" name="椭圆 71"/>
            <p:cNvSpPr/>
            <p:nvPr/>
          </p:nvSpPr>
          <p:spPr>
            <a:xfrm>
              <a:off x="3424768" y="1611109"/>
              <a:ext cx="759650" cy="759649"/>
            </a:xfrm>
            <a:prstGeom prst="ellipse">
              <a:avLst/>
            </a:prstGeom>
            <a:solidFill>
              <a:srgbClr val="00CC66"/>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3" name="Freeform 5"/>
            <p:cNvSpPr>
              <a:spLocks noEditPoints="1"/>
            </p:cNvSpPr>
            <p:nvPr/>
          </p:nvSpPr>
          <p:spPr bwMode="auto">
            <a:xfrm>
              <a:off x="3524681" y="1806176"/>
              <a:ext cx="555067" cy="347313"/>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rgbClr val="FFFFFF">
                <a:lumMod val="95000"/>
              </a:srgb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nvGrpSpPr>
          <p:cNvPr id="20494" name="组合 73"/>
          <p:cNvGrpSpPr/>
          <p:nvPr/>
        </p:nvGrpSpPr>
        <p:grpSpPr>
          <a:xfrm>
            <a:off x="423863" y="3783013"/>
            <a:ext cx="758825" cy="760412"/>
            <a:chOff x="816774" y="4776910"/>
            <a:chExt cx="759650" cy="759649"/>
          </a:xfrm>
        </p:grpSpPr>
        <p:sp>
          <p:nvSpPr>
            <p:cNvPr id="75" name="椭圆 74"/>
            <p:cNvSpPr/>
            <p:nvPr/>
          </p:nvSpPr>
          <p:spPr>
            <a:xfrm>
              <a:off x="816774" y="4776910"/>
              <a:ext cx="759650" cy="759649"/>
            </a:xfrm>
            <a:prstGeom prst="ellipse">
              <a:avLst/>
            </a:prstGeom>
            <a:solidFill>
              <a:srgbClr val="FBB148"/>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76" name="组合 75"/>
            <p:cNvGrpSpPr/>
            <p:nvPr/>
          </p:nvGrpSpPr>
          <p:grpSpPr>
            <a:xfrm>
              <a:off x="927948" y="4902205"/>
              <a:ext cx="469372" cy="442727"/>
              <a:chOff x="244475" y="2743200"/>
              <a:chExt cx="727075" cy="685800"/>
            </a:xfrm>
            <a:solidFill>
              <a:srgbClr val="FFFFFF">
                <a:lumMod val="95000"/>
              </a:srgbClr>
            </a:solidFill>
          </p:grpSpPr>
          <p:sp>
            <p:nvSpPr>
              <p:cNvPr id="77" name="Freeform 15"/>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8" name="Freeform 16"/>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9" name="Freeform 17"/>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grpSp>
        <p:nvGrpSpPr>
          <p:cNvPr id="20495" name="组合 79"/>
          <p:cNvGrpSpPr/>
          <p:nvPr/>
        </p:nvGrpSpPr>
        <p:grpSpPr>
          <a:xfrm>
            <a:off x="434975" y="2455863"/>
            <a:ext cx="760413" cy="760412"/>
            <a:chOff x="3424768" y="2961096"/>
            <a:chExt cx="759650" cy="759649"/>
          </a:xfrm>
        </p:grpSpPr>
        <p:sp>
          <p:nvSpPr>
            <p:cNvPr id="81" name="椭圆 80"/>
            <p:cNvSpPr/>
            <p:nvPr/>
          </p:nvSpPr>
          <p:spPr>
            <a:xfrm>
              <a:off x="3424768" y="2961096"/>
              <a:ext cx="759650" cy="759649"/>
            </a:xfrm>
            <a:prstGeom prst="ellipse">
              <a:avLst/>
            </a:prstGeom>
            <a:solidFill>
              <a:srgbClr val="FF0000"/>
            </a:solidFill>
            <a:ln w="12700" cap="flat" cmpd="sng" algn="ctr">
              <a:noFill/>
              <a:prstDash val="solid"/>
              <a:miter lim="8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82" name="组合 81"/>
            <p:cNvGrpSpPr/>
            <p:nvPr/>
          </p:nvGrpSpPr>
          <p:grpSpPr>
            <a:xfrm>
              <a:off x="3602043" y="3071238"/>
              <a:ext cx="405347" cy="482677"/>
              <a:chOff x="10787673" y="2508217"/>
              <a:chExt cx="478426" cy="569698"/>
            </a:xfrm>
            <a:solidFill>
              <a:srgbClr val="FFFFFF">
                <a:lumMod val="95000"/>
              </a:srgbClr>
            </a:solidFill>
          </p:grpSpPr>
          <p:sp>
            <p:nvSpPr>
              <p:cNvPr id="83"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4" name="Freeform 26"/>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5" name="Freeform 27"/>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6" name="Freeform 28"/>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87" name="Freeform 29"/>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gr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23"/>
</p:tagLst>
</file>

<file path=ppt/tags/tag10.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15"/>
</p:tagLst>
</file>

<file path=ppt/tags/tag11.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Straight Connector 16"/>
</p:tagLst>
</file>

<file path=ppt/tags/tag12.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17"/>
</p:tagLst>
</file>

<file path=ppt/tags/tag13.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11"/>
</p:tagLst>
</file>

<file path=ppt/tags/tag14.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Straight Connector 12"/>
</p:tagLst>
</file>

<file path=ppt/tags/tag15.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13"/>
</p:tagLst>
</file>

<file path=ppt/tags/tag2.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Straight Connector 24"/>
</p:tagLst>
</file>

<file path=ppt/tags/tag3.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25"/>
</p:tagLst>
</file>

<file path=ppt/tags/tag4.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23"/>
</p:tagLst>
</file>

<file path=ppt/tags/tag5.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Straight Connector 24"/>
</p:tagLst>
</file>

<file path=ppt/tags/tag6.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25"/>
</p:tagLst>
</file>

<file path=ppt/tags/tag7.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19"/>
</p:tagLst>
</file>

<file path=ppt/tags/tag8.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Straight Connector 20"/>
</p:tagLst>
</file>

<file path=ppt/tags/tag9.xml><?xml version="1.0" encoding="utf-8"?>
<p:tagLst xmlns:a="http://schemas.openxmlformats.org/drawingml/2006/main" xmlns:r="http://schemas.openxmlformats.org/officeDocument/2006/relationships" xmlns:p="http://schemas.openxmlformats.org/presentationml/2006/main">
  <p:tag name="MH" val="20151118190946"/>
  <p:tag name="MH_LIBRARY" val="GRAPHIC"/>
  <p:tag name="MH_ORDER" val="文本框 2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主题">
  <a:themeElements>
    <a:clrScheme name="自定义 82">
      <a:dk1>
        <a:srgbClr val="000000"/>
      </a:dk1>
      <a:lt1>
        <a:srgbClr val="FFFFFF"/>
      </a:lt1>
      <a:dk2>
        <a:srgbClr val="000000"/>
      </a:dk2>
      <a:lt2>
        <a:srgbClr val="FFFDFD"/>
      </a:lt2>
      <a:accent1>
        <a:srgbClr val="8FC767"/>
      </a:accent1>
      <a:accent2>
        <a:srgbClr val="4FA5E3"/>
      </a:accent2>
      <a:accent3>
        <a:srgbClr val="5D6B7C"/>
      </a:accent3>
      <a:accent4>
        <a:srgbClr val="FCA54A"/>
      </a:accent4>
      <a:accent5>
        <a:srgbClr val="EA4357"/>
      </a:accent5>
      <a:accent6>
        <a:srgbClr val="515151"/>
      </a:accent6>
      <a:hlink>
        <a:srgbClr val="0563C1"/>
      </a:hlink>
      <a:folHlink>
        <a:srgbClr val="954F72"/>
      </a:folHlink>
    </a:clrScheme>
    <a:fontScheme name="Century Gothic">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lipFill rotWithShape="1">
          <a:blip xmlns:r="http://schemas.openxmlformats.org/officeDocument/2006/relationships" r:embed="rId1"/>
          <a:srcRect/>
          <a:stretch>
            <a:fillRect l="-1483" t="-62873" r="-1401" b="-52695"/>
          </a:stretch>
        </a:blipFill>
        <a:ln>
          <a:noFill/>
        </a:ln>
      </a:spPr>
      <a:bodyPr rtlCol="0" anchor="ctr"/>
      <a:lstStyle>
        <a:defPPr algn="ctr">
          <a:defRPr kumimoji="1"/>
        </a:defPPr>
      </a:lstStyle>
      <a:style>
        <a:lnRef idx="1">
          <a:schemeClr val="accent1"/>
        </a:lnRef>
        <a:fillRef idx="3">
          <a:schemeClr val="accent1"/>
        </a:fillRef>
        <a:effectRef idx="2">
          <a:schemeClr val="accent1"/>
        </a:effectRef>
        <a:fontRef idx="minor">
          <a:schemeClr val="lt1"/>
        </a:fontRef>
      </a:style>
    </a:spDef>
    <a:lnDef>
      <a:spPr>
        <a:ln>
          <a:solidFill>
            <a:schemeClr val="bg1">
              <a:lumMod val="65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6_默认设计模板">
  <a:themeElements>
    <a:clrScheme name="">
      <a:dk1>
        <a:srgbClr val="C2C1C1"/>
      </a:dk1>
      <a:lt1>
        <a:srgbClr val="21A3D0"/>
      </a:lt1>
      <a:dk2>
        <a:srgbClr val="4D4D4D"/>
      </a:dk2>
      <a:lt2>
        <a:srgbClr val="999999"/>
      </a:lt2>
      <a:accent1>
        <a:srgbClr val="21A3D0"/>
      </a:accent1>
      <a:accent2>
        <a:srgbClr val="333333"/>
      </a:accent2>
      <a:accent3>
        <a:srgbClr val="B2B2B2"/>
      </a:accent3>
      <a:accent4>
        <a:srgbClr val="1B8BB1"/>
      </a:accent4>
      <a:accent5>
        <a:srgbClr val="ABCEE4"/>
      </a:accent5>
      <a:accent6>
        <a:srgbClr val="2D2D2D"/>
      </a:accent6>
      <a:hlink>
        <a:srgbClr val="FFFFFF"/>
      </a:hlink>
      <a:folHlink>
        <a:srgbClr val="DEDEDD"/>
      </a:folHlink>
    </a:clrScheme>
    <a:fontScheme name="6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6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808080"/>
      </a:dk1>
      <a:lt1>
        <a:srgbClr val="DDE89A"/>
      </a:lt1>
      <a:dk2>
        <a:srgbClr val="329A2A"/>
      </a:dk2>
      <a:lt2>
        <a:srgbClr val="185E25"/>
      </a:lt2>
      <a:accent1>
        <a:srgbClr val="80CB35"/>
      </a:accent1>
      <a:accent2>
        <a:srgbClr val="518CD3"/>
      </a:accent2>
      <a:accent3>
        <a:srgbClr val="ADCAAC"/>
      </a:accent3>
      <a:accent4>
        <a:srgbClr val="BDC683"/>
      </a:accent4>
      <a:accent5>
        <a:srgbClr val="C0E2AE"/>
      </a:accent5>
      <a:accent6>
        <a:srgbClr val="497EBF"/>
      </a:accent6>
      <a:hlink>
        <a:srgbClr val="E15D7C"/>
      </a:hlink>
      <a:folHlink>
        <a:srgbClr val="DB915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2115</Words>
  <Application>Microsoft Office PowerPoint</Application>
  <PresentationFormat>全屏显示(16:9)</PresentationFormat>
  <Paragraphs>275</Paragraphs>
  <Slides>32</Slides>
  <Notes>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Office 主题</vt:lpstr>
      <vt:lpstr>6_默认设计模板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小班评议</vt:lpstr>
      <vt:lpstr>PowerPoint 演示文稿</vt:lpstr>
      <vt:lpstr>PowerPoint 演示文稿</vt:lpstr>
      <vt:lpstr>认定评议</vt:lpstr>
      <vt:lpstr>认定评议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  谢!</vt:lpstr>
    </vt:vector>
  </TitlesOfParts>
  <Company>hzf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Administrator</dc:creator>
  <cp:lastModifiedBy>606zhuguan</cp:lastModifiedBy>
  <cp:revision>338</cp:revision>
  <dcterms:created xsi:type="dcterms:W3CDTF">2011-03-28T01:46:00Z</dcterms:created>
  <dcterms:modified xsi:type="dcterms:W3CDTF">2016-09-22T09:02:17Z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2052-10.1.0.5975</vt:lpwstr>
  </property>
</Properties>
</file>